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 id="2147483687" r:id="rId2"/>
  </p:sldMasterIdLst>
  <p:notesMasterIdLst>
    <p:notesMasterId r:id="rId14"/>
  </p:notesMasterIdLst>
  <p:sldIdLst>
    <p:sldId id="256" r:id="rId3"/>
    <p:sldId id="257" r:id="rId4"/>
    <p:sldId id="258" r:id="rId5"/>
    <p:sldId id="259" r:id="rId6"/>
    <p:sldId id="260" r:id="rId7"/>
    <p:sldId id="261" r:id="rId8"/>
    <p:sldId id="262" r:id="rId9"/>
    <p:sldId id="263" r:id="rId10"/>
    <p:sldId id="264" r:id="rId11"/>
    <p:sldId id="265" r:id="rId12"/>
    <p:sldId id="26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03"/>
    <p:restoredTop sz="94694"/>
  </p:normalViewPr>
  <p:slideViewPr>
    <p:cSldViewPr snapToGrid="0">
      <p:cViewPr varScale="1">
        <p:scale>
          <a:sx n="121" d="100"/>
          <a:sy n="121" d="100"/>
        </p:scale>
        <p:origin x="90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2ED6F6-CB37-E64E-BE96-8240D35D1968}" type="datetimeFigureOut">
              <a:rPr lang="en-US" smtClean="0"/>
              <a:t>4/28/20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DE4260-1552-3846-B811-5E13D87C4477}" type="slidenum">
              <a:rPr lang="en-US" smtClean="0"/>
              <a:t>‹#›</a:t>
            </a:fld>
            <a:endParaRPr lang="en-US"/>
          </a:p>
        </p:txBody>
      </p:sp>
    </p:spTree>
    <p:extLst>
      <p:ext uri="{BB962C8B-B14F-4D97-AF65-F5344CB8AC3E}">
        <p14:creationId xmlns:p14="http://schemas.microsoft.com/office/powerpoint/2010/main" val="207965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register now:</a:t>
            </a:r>
          </a:p>
          <a:p>
            <a:r>
              <a:rPr lang="en-US" dirty="0"/>
              <a:t>1)Integrate with zoom plug-in for </a:t>
            </a:r>
            <a:r>
              <a:rPr lang="en-US" dirty="0" err="1"/>
              <a:t>Wordpress</a:t>
            </a:r>
            <a:r>
              <a:rPr lang="en-US" dirty="0"/>
              <a:t>.</a:t>
            </a:r>
          </a:p>
          <a:p>
            <a:endParaRPr lang="en-US" dirty="0"/>
          </a:p>
        </p:txBody>
      </p:sp>
      <p:sp>
        <p:nvSpPr>
          <p:cNvPr id="4" name="Slide Number Placeholder 3"/>
          <p:cNvSpPr>
            <a:spLocks noGrp="1"/>
          </p:cNvSpPr>
          <p:nvPr>
            <p:ph type="sldNum" sz="quarter" idx="5"/>
          </p:nvPr>
        </p:nvSpPr>
        <p:spPr/>
        <p:txBody>
          <a:bodyPr/>
          <a:lstStyle/>
          <a:p>
            <a:fld id="{37DE4260-1552-3846-B811-5E13D87C4477}" type="slidenum">
              <a:rPr lang="en-US" smtClean="0"/>
              <a:t>1</a:t>
            </a:fld>
            <a:endParaRPr lang="en-US"/>
          </a:p>
        </p:txBody>
      </p:sp>
    </p:spTree>
    <p:extLst>
      <p:ext uri="{BB962C8B-B14F-4D97-AF65-F5344CB8AC3E}">
        <p14:creationId xmlns:p14="http://schemas.microsoft.com/office/powerpoint/2010/main" val="31638821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Zoom integration as well for register and calendar.  </a:t>
            </a:r>
          </a:p>
          <a:p>
            <a:r>
              <a:rPr lang="en-US" dirty="0"/>
              <a:t>Can we have additional fields that are captured in register now?  </a:t>
            </a:r>
          </a:p>
          <a:p>
            <a:r>
              <a:rPr lang="en-US" dirty="0"/>
              <a:t>See last slide.  For “Link to Bio”, please create separate page per person to link to.</a:t>
            </a:r>
          </a:p>
        </p:txBody>
      </p:sp>
      <p:sp>
        <p:nvSpPr>
          <p:cNvPr id="4" name="Slide Number Placeholder 3"/>
          <p:cNvSpPr>
            <a:spLocks noGrp="1"/>
          </p:cNvSpPr>
          <p:nvPr>
            <p:ph type="sldNum" sz="quarter" idx="5"/>
          </p:nvPr>
        </p:nvSpPr>
        <p:spPr/>
        <p:txBody>
          <a:bodyPr/>
          <a:lstStyle/>
          <a:p>
            <a:fld id="{37DE4260-1552-3846-B811-5E13D87C4477}" type="slidenum">
              <a:rPr lang="en-US" smtClean="0"/>
              <a:t>3</a:t>
            </a:fld>
            <a:endParaRPr lang="en-US"/>
          </a:p>
        </p:txBody>
      </p:sp>
    </p:spTree>
    <p:extLst>
      <p:ext uri="{BB962C8B-B14F-4D97-AF65-F5344CB8AC3E}">
        <p14:creationId xmlns:p14="http://schemas.microsoft.com/office/powerpoint/2010/main" val="19719293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oup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Straight Connector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629103" y="2244830"/>
            <a:ext cx="8933796" cy="2437232"/>
          </a:xfrm>
        </p:spPr>
        <p:txBody>
          <a:bodyPr tIns="45720" bIns="45720" anchor="ctr">
            <a:normAutofit/>
          </a:bodyPr>
          <a:lstStyle>
            <a:lvl1pPr algn="ctr">
              <a:lnSpc>
                <a:spcPct val="83000"/>
              </a:lnSpc>
              <a:defRPr lang="en-US" sz="6800" b="0" kern="1200" cap="none" spc="-100" baseline="0" dirty="0">
                <a:solidFill>
                  <a:schemeClr val="tx1">
                    <a:lumMod val="85000"/>
                    <a:lumOff val="15000"/>
                  </a:schemeClr>
                </a:solidFill>
                <a:effectLst/>
                <a:latin typeface="+mj-lt"/>
                <a:ea typeface="+mn-ea"/>
                <a:cs typeface="+mn-cs"/>
              </a:defRPr>
            </a:lvl1pPr>
          </a:lstStyle>
          <a:p>
            <a:r>
              <a:rPr lang="en-US"/>
              <a:t>Click to edit Master title style</a:t>
            </a:r>
          </a:p>
        </p:txBody>
      </p:sp>
      <p:sp>
        <p:nvSpPr>
          <p:cNvPr id="3" name="Subtitle 2"/>
          <p:cNvSpPr>
            <a:spLocks noGrp="1"/>
          </p:cNvSpPr>
          <p:nvPr>
            <p:ph type="subTitle" idx="1"/>
          </p:nvPr>
        </p:nvSpPr>
        <p:spPr>
          <a:xfrm>
            <a:off x="1629101" y="4682062"/>
            <a:ext cx="8936846" cy="457201"/>
          </a:xfrm>
        </p:spPr>
        <p:txBody>
          <a:bodyPr>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Date Placeholder 19"/>
          <p:cNvSpPr>
            <a:spLocks noGrp="1"/>
          </p:cNvSpPr>
          <p:nvPr>
            <p:ph type="dt" sz="half" idx="10"/>
          </p:nvPr>
        </p:nvSpPr>
        <p:spPr>
          <a:xfrm>
            <a:off x="5318760" y="1341256"/>
            <a:ext cx="1554480" cy="485546"/>
          </a:xfrm>
        </p:spPr>
        <p:txBody>
          <a:bodyPr/>
          <a:lstStyle>
            <a:lvl1pPr algn="ctr">
              <a:defRPr sz="1300" spc="0" baseline="0">
                <a:solidFill>
                  <a:srgbClr val="FFFFFF"/>
                </a:solidFill>
                <a:latin typeface="+mn-lt"/>
              </a:defRPr>
            </a:lvl1pPr>
          </a:lstStyle>
          <a:p>
            <a:fld id="{EA0C0817-A112-4847-8014-A94B7D2A4EA3}" type="datetime1">
              <a:rPr lang="en-US" smtClean="0"/>
              <a:t>4/28/20</a:t>
            </a:fld>
            <a:endParaRPr lang="en-US"/>
          </a:p>
        </p:txBody>
      </p:sp>
      <p:sp>
        <p:nvSpPr>
          <p:cNvPr id="21" name="Footer Placeholder 20"/>
          <p:cNvSpPr>
            <a:spLocks noGrp="1"/>
          </p:cNvSpPr>
          <p:nvPr>
            <p:ph type="ftr" sz="quarter" idx="11"/>
          </p:nvPr>
        </p:nvSpPr>
        <p:spPr>
          <a:xfrm>
            <a:off x="1629100" y="5177408"/>
            <a:ext cx="5730295" cy="228600"/>
          </a:xfrm>
        </p:spPr>
        <p:txBody>
          <a:bodyPr/>
          <a:lstStyle>
            <a:lvl1pPr algn="l">
              <a:defRPr>
                <a:solidFill>
                  <a:schemeClr val="tx1">
                    <a:lumMod val="85000"/>
                    <a:lumOff val="15000"/>
                  </a:schemeClr>
                </a:solidFill>
              </a:defRPr>
            </a:lvl1pPr>
          </a:lstStyle>
          <a:p>
            <a:endParaRPr lang="en-US"/>
          </a:p>
        </p:txBody>
      </p:sp>
      <p:sp>
        <p:nvSpPr>
          <p:cNvPr id="22" name="Slide Number Placeholder 21"/>
          <p:cNvSpPr>
            <a:spLocks noGrp="1"/>
          </p:cNvSpPr>
          <p:nvPr>
            <p:ph type="sldNum" sz="quarter" idx="12"/>
          </p:nvPr>
        </p:nvSpPr>
        <p:spPr>
          <a:xfrm>
            <a:off x="8606920" y="5177408"/>
            <a:ext cx="1955980"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4139867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34F40B7-36AB-4376-BE14-EF7004D79BB9}" type="datetime1">
              <a:rPr lang="en-US" smtClean="0"/>
              <a:t>4/28/20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725982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F87CAB8-DCAE-46A5-AADA-B3FAD11A54E0}" type="datetime1">
              <a:rPr lang="en-US" smtClean="0"/>
              <a:t>4/28/20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6671134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78B3C-8182-43F7-8715-0C1B80D8485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EE1DC3A-867B-4906-B900-D4D131C7C1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47B3845-9B99-47E4-A785-9AF48B8450F1}"/>
              </a:ext>
            </a:extLst>
          </p:cNvPr>
          <p:cNvSpPr>
            <a:spLocks noGrp="1"/>
          </p:cNvSpPr>
          <p:nvPr>
            <p:ph type="dt" sz="half" idx="10"/>
          </p:nvPr>
        </p:nvSpPr>
        <p:spPr/>
        <p:txBody>
          <a:bodyPr/>
          <a:lstStyle/>
          <a:p>
            <a:fld id="{EA0C0817-A112-4847-8014-A94B7D2A4EA3}" type="datetime1">
              <a:rPr lang="en-US" smtClean="0"/>
              <a:t>4/28/20</a:t>
            </a:fld>
            <a:endParaRPr lang="en-US"/>
          </a:p>
        </p:txBody>
      </p:sp>
      <p:sp>
        <p:nvSpPr>
          <p:cNvPr id="5" name="Footer Placeholder 4">
            <a:extLst>
              <a:ext uri="{FF2B5EF4-FFF2-40B4-BE49-F238E27FC236}">
                <a16:creationId xmlns:a16="http://schemas.microsoft.com/office/drawing/2014/main" id="{6A24DA01-04EA-405C-B37B-ACE5C78C34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4E0EC7-E9D7-47BB-8DA5-53EC7BD71FD9}"/>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6237591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ACEDA-7CF5-4E1E-8F22-F5E3E4A653F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F94B19-8139-4B38-A4CA-8C877D8057A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B148FA-ED7E-4BE1-A4FE-4B800AF00745}"/>
              </a:ext>
            </a:extLst>
          </p:cNvPr>
          <p:cNvSpPr>
            <a:spLocks noGrp="1"/>
          </p:cNvSpPr>
          <p:nvPr>
            <p:ph type="dt" sz="half" idx="10"/>
          </p:nvPr>
        </p:nvSpPr>
        <p:spPr/>
        <p:txBody>
          <a:bodyPr/>
          <a:lstStyle/>
          <a:p>
            <a:fld id="{7332B432-ACDA-4023-A761-2BAB76577B62}" type="datetime1">
              <a:rPr lang="en-US" smtClean="0"/>
              <a:t>4/28/20</a:t>
            </a:fld>
            <a:endParaRPr lang="en-US"/>
          </a:p>
        </p:txBody>
      </p:sp>
      <p:sp>
        <p:nvSpPr>
          <p:cNvPr id="5" name="Footer Placeholder 4">
            <a:extLst>
              <a:ext uri="{FF2B5EF4-FFF2-40B4-BE49-F238E27FC236}">
                <a16:creationId xmlns:a16="http://schemas.microsoft.com/office/drawing/2014/main" id="{14F4A521-13CE-411D-82EA-78B5B2ED5C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87CB83-22D9-4C9C-A71F-78D9BF014844}"/>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40611465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C02F3-3F5A-46EA-B11E-A52F86ECA5D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85A4D0B-B947-4EB6-90B0-4A0060816C9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BBA5EF8-71F2-42B0-A62F-3C0BFE30AF72}"/>
              </a:ext>
            </a:extLst>
          </p:cNvPr>
          <p:cNvSpPr>
            <a:spLocks noGrp="1"/>
          </p:cNvSpPr>
          <p:nvPr>
            <p:ph type="dt" sz="half" idx="10"/>
          </p:nvPr>
        </p:nvSpPr>
        <p:spPr/>
        <p:txBody>
          <a:bodyPr/>
          <a:lstStyle/>
          <a:p>
            <a:fld id="{D9C646AA-F36E-4540-911D-FFFC0A0EF24A}" type="datetime1">
              <a:rPr lang="en-US" smtClean="0"/>
              <a:t>4/28/20</a:t>
            </a:fld>
            <a:endParaRPr lang="en-US"/>
          </a:p>
        </p:txBody>
      </p:sp>
      <p:sp>
        <p:nvSpPr>
          <p:cNvPr id="5" name="Footer Placeholder 4">
            <a:extLst>
              <a:ext uri="{FF2B5EF4-FFF2-40B4-BE49-F238E27FC236}">
                <a16:creationId xmlns:a16="http://schemas.microsoft.com/office/drawing/2014/main" id="{F40C932A-FC5A-452F-B186-145E5F5980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843EBD-C269-45CC-BD85-4C721666AFDE}"/>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9708848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4F498-AC70-4051-876E-E22DF16C5AE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3A3F37-4D23-474D-A2B4-0E68BEBC50F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51D9B8-9E89-446B-A4F2-5C3E3C1F6CA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076B41D-DBB7-43A3-A3FF-D6FC7E8DF94A}"/>
              </a:ext>
            </a:extLst>
          </p:cNvPr>
          <p:cNvSpPr>
            <a:spLocks noGrp="1"/>
          </p:cNvSpPr>
          <p:nvPr>
            <p:ph type="dt" sz="half" idx="10"/>
          </p:nvPr>
        </p:nvSpPr>
        <p:spPr/>
        <p:txBody>
          <a:bodyPr/>
          <a:lstStyle/>
          <a:p>
            <a:fld id="{69186D26-FA5F-4637-B602-B7C2DC34CFD4}" type="datetime1">
              <a:rPr lang="en-US" smtClean="0"/>
              <a:t>4/28/20</a:t>
            </a:fld>
            <a:endParaRPr lang="en-US"/>
          </a:p>
        </p:txBody>
      </p:sp>
      <p:sp>
        <p:nvSpPr>
          <p:cNvPr id="6" name="Footer Placeholder 5">
            <a:extLst>
              <a:ext uri="{FF2B5EF4-FFF2-40B4-BE49-F238E27FC236}">
                <a16:creationId xmlns:a16="http://schemas.microsoft.com/office/drawing/2014/main" id="{A05CB9B4-0722-4A6B-B086-E0888CB8C49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EB239C7-AEDB-4AB1-9AD1-F24DFCDD10D6}"/>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3025402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24196C-3117-45DC-B812-9CC69D0B10E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EFB008A-0E75-4BF0-9230-1A8CBEAB517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50BC08-2CAB-49F2-A0D2-F6BEDC7823E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CA8FFD6-EF3E-4033-A298-8BAF78C7500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2CE14C7-BDED-4A92-8831-75C54621CDB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4209165-7CC3-48BD-9542-2333AA3C1BE2}"/>
              </a:ext>
            </a:extLst>
          </p:cNvPr>
          <p:cNvSpPr>
            <a:spLocks noGrp="1"/>
          </p:cNvSpPr>
          <p:nvPr>
            <p:ph type="dt" sz="half" idx="10"/>
          </p:nvPr>
        </p:nvSpPr>
        <p:spPr/>
        <p:txBody>
          <a:bodyPr/>
          <a:lstStyle/>
          <a:p>
            <a:fld id="{8A7F15D8-96D1-4781-BC50-CA8A088B2FE4}" type="datetime1">
              <a:rPr lang="en-US" smtClean="0"/>
              <a:t>4/28/20</a:t>
            </a:fld>
            <a:endParaRPr lang="en-US"/>
          </a:p>
        </p:txBody>
      </p:sp>
      <p:sp>
        <p:nvSpPr>
          <p:cNvPr id="8" name="Footer Placeholder 7">
            <a:extLst>
              <a:ext uri="{FF2B5EF4-FFF2-40B4-BE49-F238E27FC236}">
                <a16:creationId xmlns:a16="http://schemas.microsoft.com/office/drawing/2014/main" id="{A8FB9114-E13B-4D2C-A39F-B54339ED23B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2EBF35D-08ED-4782-BF3F-E597B996005D}"/>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0149058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7AB01B-6BD9-4203-8C74-6001B74C7EB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17D37D0-B7F0-4EE7-8654-22A1A366875C}"/>
              </a:ext>
            </a:extLst>
          </p:cNvPr>
          <p:cNvSpPr>
            <a:spLocks noGrp="1"/>
          </p:cNvSpPr>
          <p:nvPr>
            <p:ph type="dt" sz="half" idx="10"/>
          </p:nvPr>
        </p:nvSpPr>
        <p:spPr/>
        <p:txBody>
          <a:bodyPr/>
          <a:lstStyle/>
          <a:p>
            <a:fld id="{F9A96C99-B8F8-4528-BD05-0E16E943DC09}" type="datetime1">
              <a:rPr lang="en-US" smtClean="0"/>
              <a:t>4/28/20</a:t>
            </a:fld>
            <a:endParaRPr lang="en-US"/>
          </a:p>
        </p:txBody>
      </p:sp>
      <p:sp>
        <p:nvSpPr>
          <p:cNvPr id="4" name="Footer Placeholder 3">
            <a:extLst>
              <a:ext uri="{FF2B5EF4-FFF2-40B4-BE49-F238E27FC236}">
                <a16:creationId xmlns:a16="http://schemas.microsoft.com/office/drawing/2014/main" id="{1CBFC8D6-780D-465C-B662-32A606F6C4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F981D13-D72F-4D07-A3A8-8C7B15829F6E}"/>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8382365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529F99-2F1F-42DD-949B-767145591890}"/>
              </a:ext>
            </a:extLst>
          </p:cNvPr>
          <p:cNvSpPr>
            <a:spLocks noGrp="1"/>
          </p:cNvSpPr>
          <p:nvPr>
            <p:ph type="dt" sz="half" idx="10"/>
          </p:nvPr>
        </p:nvSpPr>
        <p:spPr/>
        <p:txBody>
          <a:bodyPr/>
          <a:lstStyle/>
          <a:p>
            <a:fld id="{03636942-C211-4B28-8DBD-C953E00AF71B}" type="datetime1">
              <a:rPr lang="en-US" smtClean="0"/>
              <a:t>4/28/20</a:t>
            </a:fld>
            <a:endParaRPr lang="en-US"/>
          </a:p>
        </p:txBody>
      </p:sp>
      <p:sp>
        <p:nvSpPr>
          <p:cNvPr id="3" name="Footer Placeholder 2">
            <a:extLst>
              <a:ext uri="{FF2B5EF4-FFF2-40B4-BE49-F238E27FC236}">
                <a16:creationId xmlns:a16="http://schemas.microsoft.com/office/drawing/2014/main" id="{77E9D704-A215-49AE-8A2F-9E9BEAB474F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20E7809-E0A1-4C6A-9FA7-F69BDFB6BF31}"/>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47955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197B9-AB05-49C6-B29D-97DBFF1D1C6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E307454-8DDD-45ED-A590-5B81D02670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DBB9A90-0AC0-4740-AD5D-5E71BA5E42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F3362C1-B0DC-466F-8610-3729A6D74F4B}"/>
              </a:ext>
            </a:extLst>
          </p:cNvPr>
          <p:cNvSpPr>
            <a:spLocks noGrp="1"/>
          </p:cNvSpPr>
          <p:nvPr>
            <p:ph type="dt" sz="half" idx="10"/>
          </p:nvPr>
        </p:nvSpPr>
        <p:spPr/>
        <p:txBody>
          <a:bodyPr/>
          <a:lstStyle/>
          <a:p>
            <a:fld id="{7E8D12A6-918A-48BD-8CB9-CA713993B0EA}" type="datetime1">
              <a:rPr lang="en-US" smtClean="0"/>
              <a:t>4/28/20</a:t>
            </a:fld>
            <a:endParaRPr lang="en-US"/>
          </a:p>
        </p:txBody>
      </p:sp>
      <p:sp>
        <p:nvSpPr>
          <p:cNvPr id="6" name="Footer Placeholder 5">
            <a:extLst>
              <a:ext uri="{FF2B5EF4-FFF2-40B4-BE49-F238E27FC236}">
                <a16:creationId xmlns:a16="http://schemas.microsoft.com/office/drawing/2014/main" id="{76C832BB-CDB1-4B8A-A477-2EBF6C2945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6E184F8-BD44-4A65-BE44-57B55D6202B5}"/>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480432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32B432-ACDA-4023-A761-2BAB76577B62}" type="datetime1">
              <a:rPr lang="en-US" smtClean="0"/>
              <a:t>4/28/20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8482720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309291-D14B-4339-AEDB-38CED64C1B4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4C81CCF-4844-4C56-B13B-7FF6D04AAA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6B8DF4D-B216-4994-8D52-0F57CEE4C9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7ED457-089E-4642-8898-7FCECF74BDEF}"/>
              </a:ext>
            </a:extLst>
          </p:cNvPr>
          <p:cNvSpPr>
            <a:spLocks noGrp="1"/>
          </p:cNvSpPr>
          <p:nvPr>
            <p:ph type="dt" sz="half" idx="10"/>
          </p:nvPr>
        </p:nvSpPr>
        <p:spPr/>
        <p:txBody>
          <a:bodyPr/>
          <a:lstStyle/>
          <a:p>
            <a:fld id="{E778CE86-875F-4587-BCF6-FA054AFC0D53}" type="datetime1">
              <a:rPr lang="en-US" smtClean="0"/>
              <a:pPr/>
              <a:t>4/28/20</a:t>
            </a:fld>
            <a:endParaRPr lang="en-US"/>
          </a:p>
        </p:txBody>
      </p:sp>
      <p:sp>
        <p:nvSpPr>
          <p:cNvPr id="6" name="Footer Placeholder 5">
            <a:extLst>
              <a:ext uri="{FF2B5EF4-FFF2-40B4-BE49-F238E27FC236}">
                <a16:creationId xmlns:a16="http://schemas.microsoft.com/office/drawing/2014/main" id="{D117252F-F4F5-4893-9EED-1F7FE6AF903D}"/>
              </a:ext>
            </a:extLst>
          </p:cNvPr>
          <p:cNvSpPr>
            <a:spLocks noGrp="1"/>
          </p:cNvSpPr>
          <p:nvPr>
            <p:ph type="ftr" sz="quarter" idx="11"/>
          </p:nvPr>
        </p:nvSpPr>
        <p:spPr/>
        <p:txBody>
          <a:bodyPr/>
          <a:lstStyle/>
          <a:p>
            <a:pPr algn="l"/>
            <a:endParaRPr lang="en-US"/>
          </a:p>
        </p:txBody>
      </p:sp>
      <p:sp>
        <p:nvSpPr>
          <p:cNvPr id="7" name="Slide Number Placeholder 6">
            <a:extLst>
              <a:ext uri="{FF2B5EF4-FFF2-40B4-BE49-F238E27FC236}">
                <a16:creationId xmlns:a16="http://schemas.microsoft.com/office/drawing/2014/main" id="{92BBF6F7-7A71-4F14-B084-F5450C783876}"/>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42674475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9F135-41A5-49C9-A5CD-84D6859619E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9B11F3-A1DC-4700-8883-429B1B3BDE5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D765E1-F7A3-4F2C-AB6A-915A8A612879}"/>
              </a:ext>
            </a:extLst>
          </p:cNvPr>
          <p:cNvSpPr>
            <a:spLocks noGrp="1"/>
          </p:cNvSpPr>
          <p:nvPr>
            <p:ph type="dt" sz="half" idx="10"/>
          </p:nvPr>
        </p:nvSpPr>
        <p:spPr/>
        <p:txBody>
          <a:bodyPr/>
          <a:lstStyle/>
          <a:p>
            <a:fld id="{134F40B7-36AB-4376-BE14-EF7004D79BB9}" type="datetime1">
              <a:rPr lang="en-US" smtClean="0"/>
              <a:t>4/28/20</a:t>
            </a:fld>
            <a:endParaRPr lang="en-US"/>
          </a:p>
        </p:txBody>
      </p:sp>
      <p:sp>
        <p:nvSpPr>
          <p:cNvPr id="5" name="Footer Placeholder 4">
            <a:extLst>
              <a:ext uri="{FF2B5EF4-FFF2-40B4-BE49-F238E27FC236}">
                <a16:creationId xmlns:a16="http://schemas.microsoft.com/office/drawing/2014/main" id="{7AD0DAA9-60CF-466C-8D16-77DD09C7E7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D2F1CB-EE90-433E-BFD6-85D4F67FE6C1}"/>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0100741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15C7C26-9C6D-4486-A7C1-2BE028F73AC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DA1C13D-3D7A-4C32-A1EB-01538F6720E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574A09-0C3E-47E6-86CF-91039C5B3670}"/>
              </a:ext>
            </a:extLst>
          </p:cNvPr>
          <p:cNvSpPr>
            <a:spLocks noGrp="1"/>
          </p:cNvSpPr>
          <p:nvPr>
            <p:ph type="dt" sz="half" idx="10"/>
          </p:nvPr>
        </p:nvSpPr>
        <p:spPr/>
        <p:txBody>
          <a:bodyPr/>
          <a:lstStyle/>
          <a:p>
            <a:fld id="{FF87CAB8-DCAE-46A5-AADA-B3FAD11A54E0}" type="datetime1">
              <a:rPr lang="en-US" smtClean="0"/>
              <a:t>4/28/20</a:t>
            </a:fld>
            <a:endParaRPr lang="en-US"/>
          </a:p>
        </p:txBody>
      </p:sp>
      <p:sp>
        <p:nvSpPr>
          <p:cNvPr id="5" name="Footer Placeholder 4">
            <a:extLst>
              <a:ext uri="{FF2B5EF4-FFF2-40B4-BE49-F238E27FC236}">
                <a16:creationId xmlns:a16="http://schemas.microsoft.com/office/drawing/2014/main" id="{A140B21B-7CF1-4CBB-B9A0-AD92FFB5C5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2ACEB4-E35B-4F39-B4B7-E127FC1E7825}"/>
              </a:ext>
            </a:extLst>
          </p:cNvPr>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1246795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3" name="Rectangle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9156" y="2275165"/>
            <a:ext cx="8933688" cy="2406895"/>
          </a:xfrm>
        </p:spPr>
        <p:txBody>
          <a:bodyPr anchor="ctr">
            <a:normAutofit/>
          </a:bodyPr>
          <a:lstStyle>
            <a:lvl1pPr algn="ctr">
              <a:lnSpc>
                <a:spcPct val="83000"/>
              </a:lnSpc>
              <a:defRPr lang="en-US" sz="6800" kern="1200" cap="none" spc="-100" baseline="0" dirty="0">
                <a:solidFill>
                  <a:schemeClr val="tx1">
                    <a:lumMod val="85000"/>
                    <a:lumOff val="15000"/>
                  </a:schemeClr>
                </a:solidFill>
                <a:effectLst/>
                <a:latin typeface="+mj-lt"/>
                <a:ea typeface="+mn-ea"/>
                <a:cs typeface="+mn-cs"/>
              </a:defRPr>
            </a:lvl1pPr>
          </a:lstStyle>
          <a:p>
            <a:r>
              <a:rPr lang="en-US"/>
              <a:t>Click to edit Master title style</a:t>
            </a:r>
          </a:p>
        </p:txBody>
      </p:sp>
      <p:grpSp>
        <p:nvGrpSpPr>
          <p:cNvPr id="16" name="Group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Straight Connector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1629156" y="4682062"/>
            <a:ext cx="8939784" cy="457200"/>
          </a:xfrm>
        </p:spPr>
        <p:txBody>
          <a:bodyPr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18760" y="1344502"/>
            <a:ext cx="1554480" cy="498781"/>
          </a:xfrm>
        </p:spPr>
        <p:txBody>
          <a:bodyPr/>
          <a:lstStyle>
            <a:lvl1pPr algn="ctr">
              <a:defRPr lang="en-US" sz="1300" kern="1200" spc="0" baseline="0">
                <a:solidFill>
                  <a:srgbClr val="FFFFFF"/>
                </a:solidFill>
                <a:latin typeface="+mn-lt"/>
                <a:ea typeface="+mn-ea"/>
                <a:cs typeface="+mn-cs"/>
              </a:defRPr>
            </a:lvl1pPr>
          </a:lstStyle>
          <a:p>
            <a:fld id="{D9C646AA-F36E-4540-911D-FFFC0A0EF24A}" type="datetime1">
              <a:rPr lang="en-US" smtClean="0"/>
              <a:t>4/28/20</a:t>
            </a:fld>
            <a:endParaRPr lang="en-US"/>
          </a:p>
        </p:txBody>
      </p:sp>
      <p:sp>
        <p:nvSpPr>
          <p:cNvPr id="5" name="Footer Placeholder 4"/>
          <p:cNvSpPr>
            <a:spLocks noGrp="1"/>
          </p:cNvSpPr>
          <p:nvPr>
            <p:ph type="ftr" sz="quarter" idx="11"/>
          </p:nvPr>
        </p:nvSpPr>
        <p:spPr>
          <a:xfrm>
            <a:off x="1629157" y="5177408"/>
            <a:ext cx="5660134" cy="228600"/>
          </a:xfrm>
        </p:spPr>
        <p:txBody>
          <a:bodyPr/>
          <a:lstStyle>
            <a:lvl1pPr algn="l">
              <a:defRPr>
                <a:solidFill>
                  <a:schemeClr val="tx1">
                    <a:lumMod val="85000"/>
                    <a:lumOff val="15000"/>
                  </a:schemeClr>
                </a:solidFill>
              </a:defRPr>
            </a:lvl1pPr>
          </a:lstStyle>
          <a:p>
            <a:endParaRPr lang="en-US"/>
          </a:p>
        </p:txBody>
      </p:sp>
      <p:sp>
        <p:nvSpPr>
          <p:cNvPr id="6" name="Slide Number Placeholder 5"/>
          <p:cNvSpPr>
            <a:spLocks noGrp="1"/>
          </p:cNvSpPr>
          <p:nvPr>
            <p:ph type="sldNum" sz="quarter" idx="12"/>
          </p:nvPr>
        </p:nvSpPr>
        <p:spPr>
          <a:xfrm>
            <a:off x="8604504" y="5177408"/>
            <a:ext cx="1958339"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553526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6680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46176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9186D26-FA5F-4637-B602-B7C2DC34CFD4}" type="datetime1">
              <a:rPr lang="en-US" smtClean="0"/>
              <a:t>4/28/20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4210673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069848" y="2074334"/>
            <a:ext cx="4663440" cy="640080"/>
          </a:xfrm>
        </p:spPr>
        <p:txBody>
          <a:bodyPr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92472"/>
            <a:ext cx="4663440" cy="3163825"/>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458712" y="2074334"/>
            <a:ext cx="4663440" cy="640080"/>
          </a:xfrm>
        </p:spPr>
        <p:txBody>
          <a:bodyPr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58712" y="2792471"/>
            <a:ext cx="4663440" cy="3164509"/>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A7F15D8-96D1-4781-BC50-CA8A088B2FE4}" type="datetime1">
              <a:rPr lang="en-US" smtClean="0"/>
              <a:t>4/28/20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415757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9A96C99-B8F8-4528-BD05-0E16E943DC09}" type="datetime1">
              <a:rPr lang="en-US" smtClean="0"/>
              <a:t>4/28/20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216465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636942-C211-4B28-8DBD-C953E00AF71B}" type="datetime1">
              <a:rPr lang="en-US" smtClean="0"/>
              <a:t>4/28/20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759915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200" y="607392"/>
            <a:ext cx="3161963" cy="1645920"/>
          </a:xfrm>
        </p:spPr>
        <p:txBody>
          <a:bodyPr anchor="b">
            <a:normAutofit/>
          </a:bodyPr>
          <a:lstStyle>
            <a:lvl1pPr algn="l" defTabSz="914400"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r>
              <a:rPr lang="en-US"/>
              <a:t>Click to edit Master title style</a:t>
            </a:r>
          </a:p>
        </p:txBody>
      </p:sp>
      <p:sp>
        <p:nvSpPr>
          <p:cNvPr id="3" name="Content Placeholder 2"/>
          <p:cNvSpPr>
            <a:spLocks noGrp="1"/>
          </p:cNvSpPr>
          <p:nvPr>
            <p:ph idx="1"/>
          </p:nvPr>
        </p:nvSpPr>
        <p:spPr>
          <a:xfrm>
            <a:off x="685800" y="609600"/>
            <a:ext cx="68580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58200" y="2336800"/>
            <a:ext cx="3161963" cy="3606800"/>
          </a:xfrm>
        </p:spPr>
        <p:txBody>
          <a:bodyPr>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a:xfrm>
            <a:off x="5588000" y="6035040"/>
            <a:ext cx="1955800" cy="365760"/>
          </a:xfrm>
        </p:spPr>
        <p:txBody>
          <a:bodyPr/>
          <a:lstStyle>
            <a:lvl1pPr>
              <a:defRPr>
                <a:solidFill>
                  <a:schemeClr val="tx1">
                    <a:lumMod val="85000"/>
                    <a:lumOff val="15000"/>
                  </a:schemeClr>
                </a:solidFill>
              </a:defRPr>
            </a:lvl1pPr>
          </a:lstStyle>
          <a:p>
            <a:fld id="{7E8D12A6-918A-48BD-8CB9-CA713993B0EA}" type="datetime1">
              <a:rPr lang="en-US" smtClean="0"/>
              <a:t>4/28/20</a:t>
            </a:fld>
            <a:endParaRPr lang="en-US"/>
          </a:p>
        </p:txBody>
      </p:sp>
      <p:sp>
        <p:nvSpPr>
          <p:cNvPr id="9" name="Footer Placeholder 8"/>
          <p:cNvSpPr>
            <a:spLocks noGrp="1"/>
          </p:cNvSpPr>
          <p:nvPr>
            <p:ph type="ftr" sz="quarter" idx="11"/>
          </p:nvPr>
        </p:nvSpPr>
        <p:spPr>
          <a:xfrm>
            <a:off x="685801" y="6035040"/>
            <a:ext cx="4584700" cy="365760"/>
          </a:xfrm>
        </p:spPr>
        <p:txBody>
          <a:bodyPr/>
          <a:lstStyle>
            <a:lvl1pPr algn="l">
              <a:defRPr/>
            </a:lvl1pPr>
          </a:lstStyle>
          <a:p>
            <a:endParaRPr lang="en-US"/>
          </a:p>
        </p:txBody>
      </p:sp>
      <p:sp>
        <p:nvSpPr>
          <p:cNvPr id="11" name="Slide Number Placeholder 10"/>
          <p:cNvSpPr>
            <a:spLocks noGrp="1"/>
          </p:cNvSpPr>
          <p:nvPr>
            <p:ph type="sldNum" sz="quarter" idx="12"/>
          </p:nvPr>
        </p:nvSpPr>
        <p:spPr>
          <a:xfrm>
            <a:off x="10396728" y="6035040"/>
            <a:ext cx="1223435" cy="36576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3198084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a:xfrm>
            <a:off x="5662337" y="6035040"/>
            <a:ext cx="2071963" cy="365760"/>
          </a:xfrm>
        </p:spPr>
        <p:txBody>
          <a:bodyPr/>
          <a:lstStyle>
            <a:lvl1pPr>
              <a:defRPr b="1">
                <a:solidFill>
                  <a:srgbClr val="FFFFFF"/>
                </a:solidFill>
                <a:effectLst>
                  <a:outerShdw blurRad="19050" dist="6350" dir="2700000" algn="tl" rotWithShape="0">
                    <a:prstClr val="black">
                      <a:alpha val="40000"/>
                    </a:prstClr>
                  </a:outerShdw>
                </a:effectLst>
              </a:defRPr>
            </a:lvl1pPr>
          </a:lstStyle>
          <a:p>
            <a:fld id="{E778CE86-875F-4587-BCF6-FA054AFC0D53}" type="datetime1">
              <a:rPr lang="en-US" smtClean="0"/>
              <a:pPr/>
              <a:t>4/28/20</a:t>
            </a:fld>
            <a:endParaRPr lang="en-US"/>
          </a:p>
        </p:txBody>
      </p:sp>
      <p:sp>
        <p:nvSpPr>
          <p:cNvPr id="6" name="Footer Placeholder 5"/>
          <p:cNvSpPr>
            <a:spLocks noGrp="1"/>
          </p:cNvSpPr>
          <p:nvPr>
            <p:ph type="ftr" sz="quarter" idx="11"/>
          </p:nvPr>
        </p:nvSpPr>
        <p:spPr>
          <a:xfrm>
            <a:off x="612648" y="6035040"/>
            <a:ext cx="4588002" cy="365760"/>
          </a:xfrm>
        </p:spPr>
        <p:txBody>
          <a:bodyPr/>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a:endParaRPr lang="en-US"/>
          </a:p>
        </p:txBody>
      </p:sp>
      <p:sp>
        <p:nvSpPr>
          <p:cNvPr id="7" name="Slide Number Placeholder 6"/>
          <p:cNvSpPr>
            <a:spLocks noGrp="1"/>
          </p:cNvSpPr>
          <p:nvPr>
            <p:ph type="sldNum" sz="quarter" idx="12"/>
          </p:nvPr>
        </p:nvSpPr>
        <p:spPr>
          <a:xfrm>
            <a:off x="10396728" y="6035040"/>
            <a:ext cx="1225296" cy="365760"/>
          </a:xfrm>
        </p:spPr>
        <p:txBody>
          <a:bodyPr/>
          <a:lstStyle/>
          <a:p>
            <a:fld id="{34B7E4EF-A1BD-40F4-AB7B-04F084DD991D}" type="slidenum">
              <a:rPr lang="en-US" smtClean="0"/>
              <a:t>‹#›</a:t>
            </a:fld>
            <a:endParaRPr lang="en-US"/>
          </a:p>
        </p:txBody>
      </p:sp>
      <p:sp>
        <p:nvSpPr>
          <p:cNvPr id="12" name="Rectangle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77250" y="603504"/>
            <a:ext cx="3144774" cy="1645920"/>
          </a:xfrm>
        </p:spPr>
        <p:txBody>
          <a:bodyPr anchor="b">
            <a:noAutofit/>
          </a:bodyPr>
          <a:lstStyle>
            <a:lvl1pPr algn="l">
              <a:lnSpc>
                <a:spcPct val="100000"/>
              </a:lnSpc>
              <a:defRPr sz="3200" b="0">
                <a:solidFill>
                  <a:schemeClr val="tx1"/>
                </a:solidFill>
                <a:latin typeface="+mj-lt"/>
              </a:defRPr>
            </a:lvl1pPr>
          </a:lstStyle>
          <a:p>
            <a:r>
              <a:rPr lang="en-US"/>
              <a:t>Click to edit Master title style</a:t>
            </a:r>
          </a:p>
        </p:txBody>
      </p:sp>
      <p:sp>
        <p:nvSpPr>
          <p:cNvPr id="4" name="Text Placeholder 3"/>
          <p:cNvSpPr>
            <a:spLocks noGrp="1"/>
          </p:cNvSpPr>
          <p:nvPr>
            <p:ph type="body" sz="half" idx="2"/>
          </p:nvPr>
        </p:nvSpPr>
        <p:spPr>
          <a:xfrm>
            <a:off x="8477250" y="2386584"/>
            <a:ext cx="3144774" cy="3511296"/>
          </a:xfrm>
        </p:spPr>
        <p:txBody>
          <a:bodyPr>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7911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Rectangle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F6FA2B21-3FCD-4721-B95C-427943F61125}" type="datetime1">
              <a:rPr lang="en-US" smtClean="0"/>
              <a:t>4/28/20</a:t>
            </a:fld>
            <a:endParaRPr lang="en-US"/>
          </a:p>
        </p:txBody>
      </p:sp>
      <p:sp>
        <p:nvSpPr>
          <p:cNvPr id="5" name="Footer Placeholder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1000">
                <a:solidFill>
                  <a:schemeClr val="tx1">
                    <a:lumMod val="85000"/>
                    <a:lumOff val="15000"/>
                  </a:schemeClr>
                </a:solidFill>
              </a:defRPr>
            </a:lvl1pPr>
          </a:lstStyle>
          <a:p>
            <a:endParaRPr lang="en-US"/>
          </a:p>
        </p:txBody>
      </p:sp>
      <p:sp>
        <p:nvSpPr>
          <p:cNvPr id="6" name="Slide Number Placeholder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1196603968"/>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0" r:id="rId5"/>
    <p:sldLayoutId id="2147483675" r:id="rId6"/>
    <p:sldLayoutId id="2147483676" r:id="rId7"/>
    <p:sldLayoutId id="2147483677" r:id="rId8"/>
    <p:sldLayoutId id="2147483678" r:id="rId9"/>
    <p:sldLayoutId id="2147483679" r:id="rId10"/>
    <p:sldLayoutId id="2147483681" r:id="rId11"/>
  </p:sldLayoutIdLst>
  <p:hf sldNum="0" hdr="0" ftr="0" dt="0"/>
  <p:txStyles>
    <p:titleStyle>
      <a:lvl1pPr algn="l" defTabSz="914400" rtl="0" eaLnBrk="1" latinLnBrk="0" hangingPunct="1">
        <a:lnSpc>
          <a:spcPct val="90000"/>
        </a:lnSpc>
        <a:spcBef>
          <a:spcPct val="0"/>
        </a:spcBef>
        <a:buNone/>
        <a:defRPr lang="en-US" sz="6600" i="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40D3321-FDD8-41B2-A992-B9C7BC6F48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2E82926-7560-4FD9-9035-73166FE7E9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23CA32-17A4-4778-9CEE-F6872605DCD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FA2B21-3FCD-4721-B95C-427943F61125}" type="datetime1">
              <a:rPr lang="en-US" smtClean="0"/>
              <a:t>4/28/20</a:t>
            </a:fld>
            <a:endParaRPr lang="en-US"/>
          </a:p>
        </p:txBody>
      </p:sp>
      <p:sp>
        <p:nvSpPr>
          <p:cNvPr id="5" name="Footer Placeholder 4">
            <a:extLst>
              <a:ext uri="{FF2B5EF4-FFF2-40B4-BE49-F238E27FC236}">
                <a16:creationId xmlns:a16="http://schemas.microsoft.com/office/drawing/2014/main" id="{0F517E4F-786F-4038-973E-D440A4596A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31EA4C1-FD63-4F86-AA1A-9A1CF714A40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3441672239"/>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hyperlink" Target="http://careerpathintelligence.com/" TargetMode="Externa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hyperlink" Target="https://www.linkedin.com/company/careerpathintelligence-com/" TargetMode="Externa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mailto:Awolfish@CareerPathIntelligence.com" TargetMode="External"/><Relationship Id="rId2" Type="http://schemas.openxmlformats.org/officeDocument/2006/relationships/hyperlink" Target="http://careerpathintelligence.com/" TargetMode="Externa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hyperlink" Target="http://careerpathintelligence.com/" TargetMode="Externa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hyperlink" Target="mailto:awolfish@CareerPathIntelligence.com" TargetMode="Externa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E94681D-2A4C-4A8D-B9B5-31D440D03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EC7E010-C712-408D-9787-0842AFC9F4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14" name="Rectangle 13">
            <a:extLst>
              <a:ext uri="{FF2B5EF4-FFF2-40B4-BE49-F238E27FC236}">
                <a16:creationId xmlns:a16="http://schemas.microsoft.com/office/drawing/2014/main" id="{0503FCEF-A9BA-4991-9220-E36615FB8B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useBgFill="1">
        <p:nvSpPr>
          <p:cNvPr id="16" name="Rectangle 15">
            <a:extLst>
              <a:ext uri="{FF2B5EF4-FFF2-40B4-BE49-F238E27FC236}">
                <a16:creationId xmlns:a16="http://schemas.microsoft.com/office/drawing/2014/main" id="{A069235B-22DB-4231-8291-D64DA2CDEB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lang="en-US"/>
          </a:p>
        </p:txBody>
      </p:sp>
      <p:pic>
        <p:nvPicPr>
          <p:cNvPr id="5" name="Picture 4" descr="A picture containing drawing&#10;&#10;Description automatically generated">
            <a:extLst>
              <a:ext uri="{FF2B5EF4-FFF2-40B4-BE49-F238E27FC236}">
                <a16:creationId xmlns:a16="http://schemas.microsoft.com/office/drawing/2014/main" id="{193EC32C-464F-49AC-8E7D-4CEFB10246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0031" y="2171347"/>
            <a:ext cx="3211938" cy="3588758"/>
          </a:xfrm>
          <a:prstGeom prst="rect">
            <a:avLst/>
          </a:prstGeom>
        </p:spPr>
      </p:pic>
      <p:sp>
        <p:nvSpPr>
          <p:cNvPr id="13" name="Rectangle: Rounded Corners 12">
            <a:extLst>
              <a:ext uri="{FF2B5EF4-FFF2-40B4-BE49-F238E27FC236}">
                <a16:creationId xmlns:a16="http://schemas.microsoft.com/office/drawing/2014/main" id="{AFD85433-0CE0-4A63-9EF3-C58F0F2B3287}"/>
              </a:ext>
            </a:extLst>
          </p:cNvPr>
          <p:cNvSpPr/>
          <p:nvPr/>
        </p:nvSpPr>
        <p:spPr>
          <a:xfrm>
            <a:off x="10199121" y="1146788"/>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Privacy Policy</a:t>
            </a:r>
          </a:p>
        </p:txBody>
      </p:sp>
      <p:sp>
        <p:nvSpPr>
          <p:cNvPr id="19" name="Rectangle: Rounded Corners 18">
            <a:extLst>
              <a:ext uri="{FF2B5EF4-FFF2-40B4-BE49-F238E27FC236}">
                <a16:creationId xmlns:a16="http://schemas.microsoft.com/office/drawing/2014/main" id="{D1E9577A-E6CC-4336-9D7D-168A06FA2BAF}"/>
              </a:ext>
            </a:extLst>
          </p:cNvPr>
          <p:cNvSpPr/>
          <p:nvPr/>
        </p:nvSpPr>
        <p:spPr>
          <a:xfrm>
            <a:off x="10184715" y="1667294"/>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Terms of Use</a:t>
            </a:r>
          </a:p>
        </p:txBody>
      </p:sp>
      <p:sp>
        <p:nvSpPr>
          <p:cNvPr id="20" name="Rectangle: Rounded Corners 19">
            <a:extLst>
              <a:ext uri="{FF2B5EF4-FFF2-40B4-BE49-F238E27FC236}">
                <a16:creationId xmlns:a16="http://schemas.microsoft.com/office/drawing/2014/main" id="{FB5293A3-F1B9-4707-AFBF-6600B3DCFF45}"/>
              </a:ext>
            </a:extLst>
          </p:cNvPr>
          <p:cNvSpPr/>
          <p:nvPr/>
        </p:nvSpPr>
        <p:spPr>
          <a:xfrm>
            <a:off x="10184714" y="2187800"/>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Contact</a:t>
            </a:r>
          </a:p>
        </p:txBody>
      </p:sp>
      <p:pic>
        <p:nvPicPr>
          <p:cNvPr id="3" name="Picture 2" descr="A drawing of a face&#10;&#10;Description automatically generated">
            <a:extLst>
              <a:ext uri="{FF2B5EF4-FFF2-40B4-BE49-F238E27FC236}">
                <a16:creationId xmlns:a16="http://schemas.microsoft.com/office/drawing/2014/main" id="{8822C237-6FF0-463C-884D-7653FDFF48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5277" y="993897"/>
            <a:ext cx="4751109" cy="1313887"/>
          </a:xfrm>
          <a:prstGeom prst="rect">
            <a:avLst/>
          </a:prstGeom>
        </p:spPr>
      </p:pic>
      <p:sp>
        <p:nvSpPr>
          <p:cNvPr id="4" name="TextBox 3">
            <a:extLst>
              <a:ext uri="{FF2B5EF4-FFF2-40B4-BE49-F238E27FC236}">
                <a16:creationId xmlns:a16="http://schemas.microsoft.com/office/drawing/2014/main" id="{A15AB5CF-ED45-4509-BB47-D9821FE1F6AB}"/>
              </a:ext>
            </a:extLst>
          </p:cNvPr>
          <p:cNvSpPr txBox="1"/>
          <p:nvPr/>
        </p:nvSpPr>
        <p:spPr>
          <a:xfrm>
            <a:off x="1554359" y="5626904"/>
            <a:ext cx="10533653" cy="923330"/>
          </a:xfrm>
          <a:prstGeom prst="rect">
            <a:avLst/>
          </a:prstGeom>
          <a:noFill/>
        </p:spPr>
        <p:txBody>
          <a:bodyPr wrap="none" rtlCol="0" anchor="t">
            <a:spAutoFit/>
          </a:bodyPr>
          <a:lstStyle/>
          <a:p>
            <a:r>
              <a:rPr lang="en-US" sz="5400" dirty="0">
                <a:latin typeface="Arial"/>
                <a:cs typeface="Arial"/>
              </a:rPr>
              <a:t>The World’s Guidance Counsellor</a:t>
            </a:r>
          </a:p>
        </p:txBody>
      </p:sp>
      <p:sp>
        <p:nvSpPr>
          <p:cNvPr id="21" name="Rectangle: Rounded Corners 20">
            <a:extLst>
              <a:ext uri="{FF2B5EF4-FFF2-40B4-BE49-F238E27FC236}">
                <a16:creationId xmlns:a16="http://schemas.microsoft.com/office/drawing/2014/main" id="{AFC4DDD7-38BA-435F-8B2E-4F758EEF64D8}"/>
              </a:ext>
            </a:extLst>
          </p:cNvPr>
          <p:cNvSpPr/>
          <p:nvPr/>
        </p:nvSpPr>
        <p:spPr>
          <a:xfrm>
            <a:off x="1344063" y="4372373"/>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Register Now</a:t>
            </a:r>
          </a:p>
        </p:txBody>
      </p:sp>
      <p:sp>
        <p:nvSpPr>
          <p:cNvPr id="6" name="Rectangle 5">
            <a:extLst>
              <a:ext uri="{FF2B5EF4-FFF2-40B4-BE49-F238E27FC236}">
                <a16:creationId xmlns:a16="http://schemas.microsoft.com/office/drawing/2014/main" id="{AABFDC7B-B6FC-4D3E-90FB-FE4A143042B6}"/>
              </a:ext>
            </a:extLst>
          </p:cNvPr>
          <p:cNvSpPr/>
          <p:nvPr/>
        </p:nvSpPr>
        <p:spPr>
          <a:xfrm>
            <a:off x="0" y="11718"/>
            <a:ext cx="12192000" cy="9498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897A4A77-B76B-41ED-A925-8646F047A001}"/>
              </a:ext>
            </a:extLst>
          </p:cNvPr>
          <p:cNvSpPr/>
          <p:nvPr/>
        </p:nvSpPr>
        <p:spPr>
          <a:xfrm>
            <a:off x="1204690" y="208611"/>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Our mission</a:t>
            </a:r>
          </a:p>
        </p:txBody>
      </p:sp>
      <p:sp>
        <p:nvSpPr>
          <p:cNvPr id="15" name="Rectangle: Rounded Corners 14">
            <a:extLst>
              <a:ext uri="{FF2B5EF4-FFF2-40B4-BE49-F238E27FC236}">
                <a16:creationId xmlns:a16="http://schemas.microsoft.com/office/drawing/2014/main" id="{329CA829-7E5E-4724-99D6-B13890AA7DFA}"/>
              </a:ext>
            </a:extLst>
          </p:cNvPr>
          <p:cNvSpPr/>
          <p:nvPr/>
        </p:nvSpPr>
        <p:spPr>
          <a:xfrm>
            <a:off x="3646799" y="219836"/>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Our programs</a:t>
            </a:r>
          </a:p>
        </p:txBody>
      </p:sp>
      <p:sp>
        <p:nvSpPr>
          <p:cNvPr id="17" name="Rectangle: Rounded Corners 16">
            <a:extLst>
              <a:ext uri="{FF2B5EF4-FFF2-40B4-BE49-F238E27FC236}">
                <a16:creationId xmlns:a16="http://schemas.microsoft.com/office/drawing/2014/main" id="{13CFE6A0-1DE1-4A68-8752-445786B90EAB}"/>
              </a:ext>
            </a:extLst>
          </p:cNvPr>
          <p:cNvSpPr/>
          <p:nvPr/>
        </p:nvSpPr>
        <p:spPr>
          <a:xfrm>
            <a:off x="6875273" y="210779"/>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Get Involved</a:t>
            </a:r>
          </a:p>
        </p:txBody>
      </p:sp>
      <p:sp>
        <p:nvSpPr>
          <p:cNvPr id="18" name="Rectangle: Rounded Corners 17">
            <a:extLst>
              <a:ext uri="{FF2B5EF4-FFF2-40B4-BE49-F238E27FC236}">
                <a16:creationId xmlns:a16="http://schemas.microsoft.com/office/drawing/2014/main" id="{EBC6612D-517C-470D-9E48-65659C1F79C9}"/>
              </a:ext>
            </a:extLst>
          </p:cNvPr>
          <p:cNvSpPr/>
          <p:nvPr/>
        </p:nvSpPr>
        <p:spPr>
          <a:xfrm>
            <a:off x="9515195" y="219836"/>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+info</a:t>
            </a:r>
          </a:p>
        </p:txBody>
      </p:sp>
      <p:sp>
        <p:nvSpPr>
          <p:cNvPr id="11" name="Rectangle: Rounded Corners 10">
            <a:extLst>
              <a:ext uri="{FF2B5EF4-FFF2-40B4-BE49-F238E27FC236}">
                <a16:creationId xmlns:a16="http://schemas.microsoft.com/office/drawing/2014/main" id="{7A91783C-5C10-4257-86E2-09BB1DF567DF}"/>
              </a:ext>
            </a:extLst>
          </p:cNvPr>
          <p:cNvSpPr/>
          <p:nvPr/>
        </p:nvSpPr>
        <p:spPr>
          <a:xfrm>
            <a:off x="10199120" y="608215"/>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About Us</a:t>
            </a:r>
          </a:p>
        </p:txBody>
      </p:sp>
      <p:sp>
        <p:nvSpPr>
          <p:cNvPr id="7" name="Rectangle: Rounded Corners 6">
            <a:extLst>
              <a:ext uri="{FF2B5EF4-FFF2-40B4-BE49-F238E27FC236}">
                <a16:creationId xmlns:a16="http://schemas.microsoft.com/office/drawing/2014/main" id="{32C389D6-C056-42CC-9381-6DE24B3303F7}"/>
              </a:ext>
            </a:extLst>
          </p:cNvPr>
          <p:cNvSpPr/>
          <p:nvPr/>
        </p:nvSpPr>
        <p:spPr>
          <a:xfrm>
            <a:off x="688157" y="2307784"/>
            <a:ext cx="2696066" cy="19384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Town Hall: “War on Viruses”</a:t>
            </a:r>
          </a:p>
          <a:p>
            <a:pPr algn="ctr"/>
            <a:r>
              <a:rPr lang="en-US" dirty="0"/>
              <a:t>Dr. Eleanor Fish, </a:t>
            </a:r>
            <a:r>
              <a:rPr lang="en-US" dirty="0" err="1"/>
              <a:t>phD</a:t>
            </a:r>
            <a:endParaRPr lang="en-US" dirty="0"/>
          </a:p>
          <a:p>
            <a:pPr algn="ctr"/>
            <a:r>
              <a:rPr lang="en-US" dirty="0"/>
              <a:t>Senior Research Scientist</a:t>
            </a:r>
          </a:p>
        </p:txBody>
      </p:sp>
    </p:spTree>
    <p:extLst>
      <p:ext uri="{BB962C8B-B14F-4D97-AF65-F5344CB8AC3E}">
        <p14:creationId xmlns:p14="http://schemas.microsoft.com/office/powerpoint/2010/main" val="38374713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16570A-A835-4E6B-851D-F65369542BF1}"/>
              </a:ext>
            </a:extLst>
          </p:cNvPr>
          <p:cNvSpPr txBox="1"/>
          <p:nvPr/>
        </p:nvSpPr>
        <p:spPr>
          <a:xfrm>
            <a:off x="3724275" y="1857375"/>
            <a:ext cx="5133975" cy="35086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b="1" dirty="0">
                <a:cs typeface="Calibri"/>
              </a:rPr>
              <a:t>Mandatory</a:t>
            </a:r>
            <a:endParaRPr lang="en-US" dirty="0"/>
          </a:p>
          <a:p>
            <a:pPr>
              <a:buAutoNum type="arabicPeriod"/>
            </a:pPr>
            <a:r>
              <a:rPr lang="en-US" sz="1200" dirty="0">
                <a:cs typeface="Calibri"/>
              </a:rPr>
              <a:t>Name* </a:t>
            </a:r>
          </a:p>
          <a:p>
            <a:pPr>
              <a:buAutoNum type="arabicPeriod"/>
            </a:pPr>
            <a:r>
              <a:rPr lang="en-US" sz="1200" dirty="0">
                <a:cs typeface="Calibri"/>
              </a:rPr>
              <a:t>Email Address* </a:t>
            </a:r>
          </a:p>
          <a:p>
            <a:pPr>
              <a:buAutoNum type="arabicPeriod"/>
            </a:pPr>
            <a:endParaRPr lang="en-US" sz="1200" dirty="0">
              <a:cs typeface="Calibri"/>
            </a:endParaRPr>
          </a:p>
          <a:p>
            <a:pPr>
              <a:buAutoNum type="arabicPeriod"/>
            </a:pPr>
            <a:r>
              <a:rPr lang="en-US" sz="1200" b="1" dirty="0">
                <a:cs typeface="Calibri"/>
              </a:rPr>
              <a:t>Optional</a:t>
            </a:r>
          </a:p>
          <a:p>
            <a:pPr>
              <a:buFontTx/>
              <a:buAutoNum type="arabicPeriod"/>
            </a:pPr>
            <a:r>
              <a:rPr lang="en-US" sz="1200" dirty="0">
                <a:cs typeface="Calibri"/>
              </a:rPr>
              <a:t>School (or Organization)</a:t>
            </a:r>
            <a:endParaRPr lang="en-US" sz="1200" b="1" dirty="0">
              <a:cs typeface="Calibri"/>
            </a:endParaRPr>
          </a:p>
          <a:p>
            <a:pPr>
              <a:buAutoNum type="arabicPeriod"/>
            </a:pPr>
            <a:r>
              <a:rPr lang="en-US" sz="1200" dirty="0">
                <a:cs typeface="Calibri"/>
              </a:rPr>
              <a:t>Where do you live? </a:t>
            </a:r>
          </a:p>
          <a:p>
            <a:pPr>
              <a:buAutoNum type="arabicPeriod"/>
            </a:pPr>
            <a:r>
              <a:rPr lang="en-US" sz="1200" dirty="0">
                <a:cs typeface="Calibri"/>
              </a:rPr>
              <a:t>Age</a:t>
            </a:r>
          </a:p>
          <a:p>
            <a:pPr>
              <a:buAutoNum type="arabicPeriod"/>
            </a:pPr>
            <a:r>
              <a:rPr lang="en-US" sz="1200" dirty="0">
                <a:cs typeface="Calibri"/>
              </a:rPr>
              <a:t>Gender</a:t>
            </a:r>
          </a:p>
          <a:p>
            <a:pPr>
              <a:buAutoNum type="arabicPeriod"/>
            </a:pPr>
            <a:r>
              <a:rPr lang="en-US" sz="1200" dirty="0">
                <a:cs typeface="Calibri"/>
              </a:rPr>
              <a:t>How did you hear about </a:t>
            </a:r>
            <a:r>
              <a:rPr lang="en-US" sz="1200" dirty="0">
                <a:cs typeface="Calibri"/>
                <a:hlinkClick r:id="rId2"/>
              </a:rPr>
              <a:t>CareerPathIntelligence.com</a:t>
            </a:r>
            <a:r>
              <a:rPr lang="en-US" sz="1200" dirty="0">
                <a:cs typeface="Calibri"/>
              </a:rPr>
              <a:t>? </a:t>
            </a:r>
          </a:p>
          <a:p>
            <a:pPr>
              <a:buAutoNum type="arabicPeriod"/>
            </a:pPr>
            <a:r>
              <a:rPr lang="en-US" sz="1200" dirty="0">
                <a:cs typeface="Calibri"/>
              </a:rPr>
              <a:t>Town Halls would you like to see us run? Input field here</a:t>
            </a:r>
          </a:p>
          <a:p>
            <a:pPr>
              <a:buAutoNum type="arabicPeriod"/>
            </a:pPr>
            <a:endParaRPr lang="en-US" sz="1200" dirty="0">
              <a:cs typeface="Calibri"/>
            </a:endParaRPr>
          </a:p>
          <a:p>
            <a:r>
              <a:rPr lang="en-US" sz="1200" dirty="0">
                <a:cs typeface="Calibri"/>
              </a:rPr>
              <a:t>If we can capture these details and still integrate with Zoom, that will be best</a:t>
            </a:r>
          </a:p>
          <a:p>
            <a:endParaRPr lang="en-US" sz="1200" dirty="0">
              <a:cs typeface="Calibri"/>
            </a:endParaRPr>
          </a:p>
          <a:p>
            <a:endParaRPr lang="en-US" dirty="0"/>
          </a:p>
          <a:p>
            <a:endParaRPr lang="en-US" dirty="0"/>
          </a:p>
          <a:p>
            <a:endParaRPr lang="en-US" dirty="0"/>
          </a:p>
        </p:txBody>
      </p:sp>
      <p:sp>
        <p:nvSpPr>
          <p:cNvPr id="3" name="TextBox 2">
            <a:extLst>
              <a:ext uri="{FF2B5EF4-FFF2-40B4-BE49-F238E27FC236}">
                <a16:creationId xmlns:a16="http://schemas.microsoft.com/office/drawing/2014/main" id="{7B9AD706-F6C0-4F45-B4E0-79E9436218F4}"/>
              </a:ext>
            </a:extLst>
          </p:cNvPr>
          <p:cNvSpPr txBox="1"/>
          <p:nvPr/>
        </p:nvSpPr>
        <p:spPr>
          <a:xfrm>
            <a:off x="3576589" y="1028504"/>
            <a:ext cx="56007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latin typeface="Calibri Light"/>
              </a:rPr>
              <a:t>Registration details:</a:t>
            </a:r>
          </a:p>
        </p:txBody>
      </p:sp>
    </p:spTree>
    <p:extLst>
      <p:ext uri="{BB962C8B-B14F-4D97-AF65-F5344CB8AC3E}">
        <p14:creationId xmlns:p14="http://schemas.microsoft.com/office/powerpoint/2010/main" val="9523625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89C3F9F-8F80-4704-94B8-ECB9C31997FF}"/>
              </a:ext>
            </a:extLst>
          </p:cNvPr>
          <p:cNvSpPr txBox="1"/>
          <p:nvPr/>
        </p:nvSpPr>
        <p:spPr>
          <a:xfrm>
            <a:off x="1831201" y="427505"/>
            <a:ext cx="2743200" cy="517064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a:t>Please include:</a:t>
            </a:r>
          </a:p>
          <a:p>
            <a:pPr marL="228600" indent="-228600">
              <a:buAutoNum type="arabicParenR"/>
            </a:pPr>
            <a:r>
              <a:rPr lang="en-US" sz="1000" dirty="0" err="1">
                <a:cs typeface="Calibri"/>
              </a:rPr>
              <a:t>Favicon.ico</a:t>
            </a:r>
            <a:r>
              <a:rPr lang="en-US" sz="1000" dirty="0">
                <a:cs typeface="Calibri"/>
              </a:rPr>
              <a:t> from our logo</a:t>
            </a:r>
          </a:p>
          <a:p>
            <a:endParaRPr lang="en-US" sz="1000" dirty="0">
              <a:cs typeface="Calibri"/>
            </a:endParaRPr>
          </a:p>
          <a:p>
            <a:r>
              <a:rPr lang="en-US" sz="1000" dirty="0">
                <a:cs typeface="Calibri"/>
              </a:rPr>
              <a:t>2)  Page that we will link later that connects to YouTube channel that will host our videos after they are recorded.  Preferably auto update based on what is on a YouTube channel and allow subscribe to channel  from our site? </a:t>
            </a:r>
          </a:p>
          <a:p>
            <a:endParaRPr lang="en-US" sz="1000" dirty="0">
              <a:cs typeface="Calibri"/>
            </a:endParaRPr>
          </a:p>
          <a:p>
            <a:r>
              <a:rPr lang="en-US" sz="1000" dirty="0">
                <a:cs typeface="Calibri"/>
              </a:rPr>
              <a:t>3) Use stock images, we can pay for them if we like them.</a:t>
            </a:r>
          </a:p>
          <a:p>
            <a:endParaRPr lang="en-US" sz="1000" dirty="0">
              <a:cs typeface="Calibri"/>
            </a:endParaRPr>
          </a:p>
          <a:p>
            <a:r>
              <a:rPr lang="en-US" sz="1000" dirty="0">
                <a:cs typeface="Calibri"/>
              </a:rPr>
              <a:t>4) Use this LinkedIn for social profile link</a:t>
            </a:r>
          </a:p>
          <a:p>
            <a:r>
              <a:rPr lang="en-US" sz="1000" dirty="0">
                <a:cs typeface="Calibri"/>
                <a:hlinkClick r:id="rId2"/>
              </a:rPr>
              <a:t>https://www.linkedin.com/company/careerpathintelligence-com/</a:t>
            </a:r>
            <a:endParaRPr lang="en-US" sz="1000" dirty="0">
              <a:cs typeface="Calibri"/>
            </a:endParaRPr>
          </a:p>
          <a:p>
            <a:endParaRPr lang="en-US" sz="1000" dirty="0">
              <a:cs typeface="Calibri"/>
            </a:endParaRPr>
          </a:p>
          <a:p>
            <a:endParaRPr lang="en-US" sz="1000" dirty="0">
              <a:cs typeface="Calibri"/>
            </a:endParaRPr>
          </a:p>
          <a:p>
            <a:endParaRPr lang="en-US" sz="1000" dirty="0">
              <a:cs typeface="Calibri"/>
            </a:endParaRPr>
          </a:p>
          <a:p>
            <a:r>
              <a:rPr lang="en-US" sz="1000" dirty="0">
                <a:cs typeface="Calibri"/>
              </a:rPr>
              <a:t>Zoom integration in the "add to calendar" buttons and register now:</a:t>
            </a:r>
          </a:p>
          <a:p>
            <a:r>
              <a:rPr lang="en-US" sz="1000" b="1" dirty="0">
                <a:ea typeface="+mn-lt"/>
                <a:cs typeface="+mn-lt"/>
              </a:rPr>
              <a:t>Steps for embedding Zoom Meetings</a:t>
            </a:r>
            <a:endParaRPr lang="en-US" sz="1000" dirty="0">
              <a:ea typeface="+mn-lt"/>
              <a:cs typeface="+mn-lt"/>
            </a:endParaRPr>
          </a:p>
          <a:p>
            <a:pPr marL="285750" indent="-285750">
              <a:buFont typeface="Arial"/>
              <a:buChar char="•"/>
            </a:pPr>
            <a:r>
              <a:rPr lang="en-US" sz="1000" dirty="0">
                <a:ea typeface="+mn-lt"/>
                <a:cs typeface="+mn-lt"/>
              </a:rPr>
              <a:t>Step 1 — Create a </a:t>
            </a:r>
            <a:r>
              <a:rPr lang="en-US" sz="1000" dirty="0" err="1">
                <a:ea typeface="+mn-lt"/>
                <a:cs typeface="+mn-lt"/>
              </a:rPr>
              <a:t>Wordpress</a:t>
            </a:r>
            <a:r>
              <a:rPr lang="en-US" sz="1000" dirty="0">
                <a:ea typeface="+mn-lt"/>
                <a:cs typeface="+mn-lt"/>
              </a:rPr>
              <a:t> </a:t>
            </a:r>
            <a:r>
              <a:rPr lang="en-US" sz="1000" b="1" dirty="0">
                <a:ea typeface="+mn-lt"/>
                <a:cs typeface="+mn-lt"/>
              </a:rPr>
              <a:t>Website</a:t>
            </a:r>
            <a:r>
              <a:rPr lang="en-US" sz="1000" dirty="0">
                <a:ea typeface="+mn-lt"/>
                <a:cs typeface="+mn-lt"/>
              </a:rPr>
              <a:t>.</a:t>
            </a:r>
          </a:p>
          <a:p>
            <a:pPr marL="285750" indent="-285750">
              <a:buFont typeface="Arial"/>
              <a:buChar char="•"/>
            </a:pPr>
            <a:r>
              <a:rPr lang="en-US" sz="1000" dirty="0">
                <a:ea typeface="+mn-lt"/>
                <a:cs typeface="+mn-lt"/>
              </a:rPr>
              <a:t>Step 2 — Download &amp; Install </a:t>
            </a:r>
            <a:r>
              <a:rPr lang="en-US" sz="1000" b="1" dirty="0">
                <a:ea typeface="+mn-lt"/>
                <a:cs typeface="+mn-lt"/>
              </a:rPr>
              <a:t>Zoom</a:t>
            </a:r>
            <a:r>
              <a:rPr lang="en-US" sz="1000" dirty="0">
                <a:ea typeface="+mn-lt"/>
                <a:cs typeface="+mn-lt"/>
              </a:rPr>
              <a:t> Meetings for </a:t>
            </a:r>
            <a:r>
              <a:rPr lang="en-US" sz="1000" dirty="0" err="1">
                <a:ea typeface="+mn-lt"/>
                <a:cs typeface="+mn-lt"/>
              </a:rPr>
              <a:t>Wordpress</a:t>
            </a:r>
            <a:r>
              <a:rPr lang="en-US" sz="1000" dirty="0">
                <a:ea typeface="+mn-lt"/>
                <a:cs typeface="+mn-lt"/>
              </a:rPr>
              <a:t> Plugin.</a:t>
            </a:r>
          </a:p>
          <a:p>
            <a:pPr marL="285750" indent="-285750">
              <a:buFont typeface="Arial"/>
              <a:buChar char="•"/>
            </a:pPr>
            <a:r>
              <a:rPr lang="en-US" sz="1000" dirty="0">
                <a:ea typeface="+mn-lt"/>
                <a:cs typeface="+mn-lt"/>
              </a:rPr>
              <a:t>Step 3 — Create an App with API Key.</a:t>
            </a:r>
          </a:p>
          <a:p>
            <a:pPr marL="285750" indent="-285750">
              <a:buFont typeface="Arial"/>
              <a:buChar char="•"/>
            </a:pPr>
            <a:r>
              <a:rPr lang="en-US" sz="1000" dirty="0">
                <a:ea typeface="+mn-lt"/>
                <a:cs typeface="+mn-lt"/>
              </a:rPr>
              <a:t>Step 4 — Add API keys into </a:t>
            </a:r>
            <a:r>
              <a:rPr lang="en-US" sz="1000" dirty="0" err="1">
                <a:ea typeface="+mn-lt"/>
                <a:cs typeface="+mn-lt"/>
              </a:rPr>
              <a:t>Wordpress</a:t>
            </a:r>
            <a:r>
              <a:rPr lang="en-US" sz="1000" dirty="0">
                <a:ea typeface="+mn-lt"/>
                <a:cs typeface="+mn-lt"/>
              </a:rPr>
              <a:t>.</a:t>
            </a:r>
          </a:p>
          <a:p>
            <a:pPr marL="285750" indent="-285750">
              <a:buFont typeface="Arial"/>
              <a:buChar char="•"/>
            </a:pPr>
            <a:r>
              <a:rPr lang="en-US" sz="1000" dirty="0">
                <a:ea typeface="+mn-lt"/>
                <a:cs typeface="+mn-lt"/>
              </a:rPr>
              <a:t>Step 5 — Use </a:t>
            </a:r>
            <a:r>
              <a:rPr lang="en-US" sz="1000" dirty="0" err="1">
                <a:ea typeface="+mn-lt"/>
                <a:cs typeface="+mn-lt"/>
              </a:rPr>
              <a:t>Shortcode</a:t>
            </a:r>
            <a:r>
              <a:rPr lang="en-US" sz="1000" dirty="0">
                <a:ea typeface="+mn-lt"/>
                <a:cs typeface="+mn-lt"/>
              </a:rPr>
              <a:t> on </a:t>
            </a:r>
            <a:r>
              <a:rPr lang="en-US" sz="1000" b="1" dirty="0">
                <a:ea typeface="+mn-lt"/>
                <a:cs typeface="+mn-lt"/>
              </a:rPr>
              <a:t>Webpage</a:t>
            </a:r>
            <a:r>
              <a:rPr lang="en-US" sz="1000" dirty="0">
                <a:ea typeface="+mn-lt"/>
                <a:cs typeface="+mn-lt"/>
              </a:rPr>
              <a:t> (With </a:t>
            </a:r>
            <a:r>
              <a:rPr lang="en-US" sz="1000" b="1" dirty="0">
                <a:ea typeface="+mn-lt"/>
                <a:cs typeface="+mn-lt"/>
              </a:rPr>
              <a:t>Zoom</a:t>
            </a:r>
            <a:r>
              <a:rPr lang="en-US" sz="1000" dirty="0">
                <a:ea typeface="+mn-lt"/>
                <a:cs typeface="+mn-lt"/>
              </a:rPr>
              <a:t> Meeting ID)</a:t>
            </a:r>
          </a:p>
          <a:p>
            <a:pPr marL="285750" indent="-285750">
              <a:buFont typeface="Arial"/>
              <a:buChar char="•"/>
            </a:pPr>
            <a:r>
              <a:rPr lang="en-US" sz="1000" dirty="0">
                <a:ea typeface="+mn-lt"/>
                <a:cs typeface="+mn-lt"/>
              </a:rPr>
              <a:t>Step 6 — Publish Page.</a:t>
            </a:r>
          </a:p>
          <a:p>
            <a:endParaRPr lang="en-US" sz="1000" dirty="0">
              <a:cs typeface="Calibri"/>
            </a:endParaRPr>
          </a:p>
          <a:p>
            <a:endParaRPr lang="en-US" sz="1000" dirty="0">
              <a:cs typeface="Calibri"/>
            </a:endParaRPr>
          </a:p>
          <a:p>
            <a:endParaRPr lang="en-US" sz="1000" dirty="0">
              <a:cs typeface="Calibri"/>
            </a:endParaRPr>
          </a:p>
        </p:txBody>
      </p:sp>
    </p:spTree>
    <p:extLst>
      <p:ext uri="{BB962C8B-B14F-4D97-AF65-F5344CB8AC3E}">
        <p14:creationId xmlns:p14="http://schemas.microsoft.com/office/powerpoint/2010/main" val="602875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A5844678-508C-4CA5-BB4C-DC99693207AD}"/>
              </a:ext>
            </a:extLst>
          </p:cNvPr>
          <p:cNvSpPr/>
          <p:nvPr/>
        </p:nvSpPr>
        <p:spPr>
          <a:xfrm>
            <a:off x="0" y="11718"/>
            <a:ext cx="12192000" cy="949824"/>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897A4A77-B76B-41ED-A925-8646F047A001}"/>
              </a:ext>
            </a:extLst>
          </p:cNvPr>
          <p:cNvSpPr/>
          <p:nvPr/>
        </p:nvSpPr>
        <p:spPr>
          <a:xfrm>
            <a:off x="2214934" y="240361"/>
            <a:ext cx="1486017" cy="502439"/>
          </a:xfrm>
          <a:prstGeom prst="roundRect">
            <a:avLst/>
          </a:prstGeom>
          <a:solidFill>
            <a:schemeClr val="accent2"/>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Our mission</a:t>
            </a:r>
          </a:p>
        </p:txBody>
      </p:sp>
      <p:sp>
        <p:nvSpPr>
          <p:cNvPr id="15" name="Rectangle: Rounded Corners 14">
            <a:extLst>
              <a:ext uri="{FF2B5EF4-FFF2-40B4-BE49-F238E27FC236}">
                <a16:creationId xmlns:a16="http://schemas.microsoft.com/office/drawing/2014/main" id="{329CA829-7E5E-4724-99D6-B13890AA7DFA}"/>
              </a:ext>
            </a:extLst>
          </p:cNvPr>
          <p:cNvSpPr/>
          <p:nvPr/>
        </p:nvSpPr>
        <p:spPr>
          <a:xfrm>
            <a:off x="3891895" y="249419"/>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Our programs</a:t>
            </a:r>
          </a:p>
        </p:txBody>
      </p:sp>
      <p:sp>
        <p:nvSpPr>
          <p:cNvPr id="17" name="Rectangle: Rounded Corners 16">
            <a:extLst>
              <a:ext uri="{FF2B5EF4-FFF2-40B4-BE49-F238E27FC236}">
                <a16:creationId xmlns:a16="http://schemas.microsoft.com/office/drawing/2014/main" id="{13CFE6A0-1DE1-4A68-8752-445786B90EAB}"/>
              </a:ext>
            </a:extLst>
          </p:cNvPr>
          <p:cNvSpPr/>
          <p:nvPr/>
        </p:nvSpPr>
        <p:spPr>
          <a:xfrm>
            <a:off x="7120369" y="240362"/>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Get Involved</a:t>
            </a:r>
          </a:p>
        </p:txBody>
      </p:sp>
      <p:sp>
        <p:nvSpPr>
          <p:cNvPr id="18" name="Rectangle: Rounded Corners 17">
            <a:extLst>
              <a:ext uri="{FF2B5EF4-FFF2-40B4-BE49-F238E27FC236}">
                <a16:creationId xmlns:a16="http://schemas.microsoft.com/office/drawing/2014/main" id="{EBC6612D-517C-470D-9E48-65659C1F79C9}"/>
              </a:ext>
            </a:extLst>
          </p:cNvPr>
          <p:cNvSpPr/>
          <p:nvPr/>
        </p:nvSpPr>
        <p:spPr>
          <a:xfrm>
            <a:off x="8893022" y="249419"/>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+info</a:t>
            </a:r>
          </a:p>
        </p:txBody>
      </p:sp>
      <p:sp>
        <p:nvSpPr>
          <p:cNvPr id="11" name="Rectangle: Rounded Corners 10">
            <a:extLst>
              <a:ext uri="{FF2B5EF4-FFF2-40B4-BE49-F238E27FC236}">
                <a16:creationId xmlns:a16="http://schemas.microsoft.com/office/drawing/2014/main" id="{7A91783C-5C10-4257-86E2-09BB1DF567DF}"/>
              </a:ext>
            </a:extLst>
          </p:cNvPr>
          <p:cNvSpPr/>
          <p:nvPr/>
        </p:nvSpPr>
        <p:spPr>
          <a:xfrm>
            <a:off x="9658438" y="681150"/>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About Us</a:t>
            </a:r>
          </a:p>
        </p:txBody>
      </p:sp>
      <p:sp>
        <p:nvSpPr>
          <p:cNvPr id="13" name="Rectangle: Rounded Corners 12">
            <a:extLst>
              <a:ext uri="{FF2B5EF4-FFF2-40B4-BE49-F238E27FC236}">
                <a16:creationId xmlns:a16="http://schemas.microsoft.com/office/drawing/2014/main" id="{AFD85433-0CE0-4A63-9EF3-C58F0F2B3287}"/>
              </a:ext>
            </a:extLst>
          </p:cNvPr>
          <p:cNvSpPr/>
          <p:nvPr/>
        </p:nvSpPr>
        <p:spPr>
          <a:xfrm>
            <a:off x="9650436" y="1201656"/>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Privacy Policy</a:t>
            </a:r>
          </a:p>
        </p:txBody>
      </p:sp>
      <p:sp>
        <p:nvSpPr>
          <p:cNvPr id="19" name="Rectangle: Rounded Corners 18">
            <a:extLst>
              <a:ext uri="{FF2B5EF4-FFF2-40B4-BE49-F238E27FC236}">
                <a16:creationId xmlns:a16="http://schemas.microsoft.com/office/drawing/2014/main" id="{D1E9577A-E6CC-4336-9D7D-168A06FA2BAF}"/>
              </a:ext>
            </a:extLst>
          </p:cNvPr>
          <p:cNvSpPr/>
          <p:nvPr/>
        </p:nvSpPr>
        <p:spPr>
          <a:xfrm>
            <a:off x="9636030" y="1722162"/>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Terms of Use</a:t>
            </a:r>
          </a:p>
        </p:txBody>
      </p:sp>
      <p:sp>
        <p:nvSpPr>
          <p:cNvPr id="20" name="Rectangle: Rounded Corners 19">
            <a:extLst>
              <a:ext uri="{FF2B5EF4-FFF2-40B4-BE49-F238E27FC236}">
                <a16:creationId xmlns:a16="http://schemas.microsoft.com/office/drawing/2014/main" id="{FB5293A3-F1B9-4707-AFBF-6600B3DCFF45}"/>
              </a:ext>
            </a:extLst>
          </p:cNvPr>
          <p:cNvSpPr/>
          <p:nvPr/>
        </p:nvSpPr>
        <p:spPr>
          <a:xfrm>
            <a:off x="9636029" y="2242668"/>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Contact</a:t>
            </a:r>
          </a:p>
        </p:txBody>
      </p:sp>
      <p:sp>
        <p:nvSpPr>
          <p:cNvPr id="22" name="Rectangle 21">
            <a:extLst>
              <a:ext uri="{FF2B5EF4-FFF2-40B4-BE49-F238E27FC236}">
                <a16:creationId xmlns:a16="http://schemas.microsoft.com/office/drawing/2014/main" id="{B5F7819C-C23A-4CDF-9C7C-28240CDB3D30}"/>
              </a:ext>
            </a:extLst>
          </p:cNvPr>
          <p:cNvSpPr/>
          <p:nvPr/>
        </p:nvSpPr>
        <p:spPr>
          <a:xfrm>
            <a:off x="3048000" y="2273700"/>
            <a:ext cx="6096000" cy="2677656"/>
          </a:xfrm>
          <a:prstGeom prst="rect">
            <a:avLst/>
          </a:prstGeom>
        </p:spPr>
        <p:txBody>
          <a:bodyPr>
            <a:spAutoFit/>
          </a:bodyPr>
          <a:lstStyle/>
          <a:p>
            <a:r>
              <a:rPr lang="en-US" sz="2800" dirty="0" err="1">
                <a:solidFill>
                  <a:srgbClr val="5E5E5E"/>
                </a:solidFill>
                <a:latin typeface="Quicksand"/>
              </a:rPr>
              <a:t>CareerPathIntelligence.com</a:t>
            </a:r>
            <a:r>
              <a:rPr lang="en-US" sz="2800" dirty="0">
                <a:solidFill>
                  <a:srgbClr val="5E5E5E"/>
                </a:solidFill>
                <a:latin typeface="Quicksand"/>
              </a:rPr>
              <a:t>™️ seeks to be a Guidance Counsellor to the World. We help students by bringing high quality, interactive content to their virtual doorstep. </a:t>
            </a:r>
          </a:p>
          <a:p>
            <a:endParaRPr lang="en-US" sz="2800" dirty="0">
              <a:solidFill>
                <a:srgbClr val="5E5E5E"/>
              </a:solidFill>
              <a:latin typeface="Quicksand"/>
            </a:endParaRPr>
          </a:p>
        </p:txBody>
      </p:sp>
    </p:spTree>
    <p:extLst>
      <p:ext uri="{BB962C8B-B14F-4D97-AF65-F5344CB8AC3E}">
        <p14:creationId xmlns:p14="http://schemas.microsoft.com/office/powerpoint/2010/main" val="2959376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Rounded Corners 24">
            <a:extLst>
              <a:ext uri="{FF2B5EF4-FFF2-40B4-BE49-F238E27FC236}">
                <a16:creationId xmlns:a16="http://schemas.microsoft.com/office/drawing/2014/main" id="{81F672A8-A2C7-4D13-9047-239FAEDB2DF9}"/>
              </a:ext>
            </a:extLst>
          </p:cNvPr>
          <p:cNvSpPr/>
          <p:nvPr/>
        </p:nvSpPr>
        <p:spPr>
          <a:xfrm>
            <a:off x="7890499" y="1393272"/>
            <a:ext cx="2215299" cy="238498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Town Hall 4 – Tashia Ismael</a:t>
            </a:r>
          </a:p>
        </p:txBody>
      </p:sp>
      <p:sp>
        <p:nvSpPr>
          <p:cNvPr id="30" name="Rectangle 29">
            <a:extLst>
              <a:ext uri="{FF2B5EF4-FFF2-40B4-BE49-F238E27FC236}">
                <a16:creationId xmlns:a16="http://schemas.microsoft.com/office/drawing/2014/main" id="{958EF783-D441-47FB-ACC6-009AFD28BE1B}"/>
              </a:ext>
            </a:extLst>
          </p:cNvPr>
          <p:cNvSpPr/>
          <p:nvPr/>
        </p:nvSpPr>
        <p:spPr>
          <a:xfrm>
            <a:off x="0" y="11717"/>
            <a:ext cx="12192000" cy="949824"/>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897A4A77-B76B-41ED-A925-8646F047A001}"/>
              </a:ext>
            </a:extLst>
          </p:cNvPr>
          <p:cNvSpPr/>
          <p:nvPr/>
        </p:nvSpPr>
        <p:spPr>
          <a:xfrm>
            <a:off x="2214934" y="249786"/>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Our mission</a:t>
            </a:r>
          </a:p>
        </p:txBody>
      </p:sp>
      <p:sp>
        <p:nvSpPr>
          <p:cNvPr id="15" name="Rectangle: Rounded Corners 14">
            <a:extLst>
              <a:ext uri="{FF2B5EF4-FFF2-40B4-BE49-F238E27FC236}">
                <a16:creationId xmlns:a16="http://schemas.microsoft.com/office/drawing/2014/main" id="{329CA829-7E5E-4724-99D6-B13890AA7DFA}"/>
              </a:ext>
            </a:extLst>
          </p:cNvPr>
          <p:cNvSpPr/>
          <p:nvPr/>
        </p:nvSpPr>
        <p:spPr>
          <a:xfrm>
            <a:off x="3891895" y="258844"/>
            <a:ext cx="1486017" cy="502439"/>
          </a:xfrm>
          <a:prstGeom prst="roundRect">
            <a:avLst/>
          </a:prstGeom>
          <a:solidFill>
            <a:schemeClr val="accent2"/>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Our programs</a:t>
            </a:r>
          </a:p>
        </p:txBody>
      </p:sp>
      <p:sp>
        <p:nvSpPr>
          <p:cNvPr id="18" name="Rectangle: Rounded Corners 17">
            <a:extLst>
              <a:ext uri="{FF2B5EF4-FFF2-40B4-BE49-F238E27FC236}">
                <a16:creationId xmlns:a16="http://schemas.microsoft.com/office/drawing/2014/main" id="{EBC6612D-517C-470D-9E48-65659C1F79C9}"/>
              </a:ext>
            </a:extLst>
          </p:cNvPr>
          <p:cNvSpPr/>
          <p:nvPr/>
        </p:nvSpPr>
        <p:spPr>
          <a:xfrm>
            <a:off x="8893022" y="258844"/>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+info</a:t>
            </a:r>
          </a:p>
        </p:txBody>
      </p:sp>
      <p:sp>
        <p:nvSpPr>
          <p:cNvPr id="11" name="Rectangle: Rounded Corners 10">
            <a:extLst>
              <a:ext uri="{FF2B5EF4-FFF2-40B4-BE49-F238E27FC236}">
                <a16:creationId xmlns:a16="http://schemas.microsoft.com/office/drawing/2014/main" id="{7A91783C-5C10-4257-86E2-09BB1DF567DF}"/>
              </a:ext>
            </a:extLst>
          </p:cNvPr>
          <p:cNvSpPr/>
          <p:nvPr/>
        </p:nvSpPr>
        <p:spPr>
          <a:xfrm>
            <a:off x="9658438" y="690575"/>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About Us</a:t>
            </a:r>
          </a:p>
        </p:txBody>
      </p:sp>
      <p:sp>
        <p:nvSpPr>
          <p:cNvPr id="13" name="Rectangle: Rounded Corners 12">
            <a:extLst>
              <a:ext uri="{FF2B5EF4-FFF2-40B4-BE49-F238E27FC236}">
                <a16:creationId xmlns:a16="http://schemas.microsoft.com/office/drawing/2014/main" id="{AFD85433-0CE0-4A63-9EF3-C58F0F2B3287}"/>
              </a:ext>
            </a:extLst>
          </p:cNvPr>
          <p:cNvSpPr/>
          <p:nvPr/>
        </p:nvSpPr>
        <p:spPr>
          <a:xfrm>
            <a:off x="9650436" y="1211081"/>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Privacy Policy</a:t>
            </a:r>
          </a:p>
        </p:txBody>
      </p:sp>
      <p:sp>
        <p:nvSpPr>
          <p:cNvPr id="19" name="Rectangle: Rounded Corners 18">
            <a:extLst>
              <a:ext uri="{FF2B5EF4-FFF2-40B4-BE49-F238E27FC236}">
                <a16:creationId xmlns:a16="http://schemas.microsoft.com/office/drawing/2014/main" id="{D1E9577A-E6CC-4336-9D7D-168A06FA2BAF}"/>
              </a:ext>
            </a:extLst>
          </p:cNvPr>
          <p:cNvSpPr/>
          <p:nvPr/>
        </p:nvSpPr>
        <p:spPr>
          <a:xfrm>
            <a:off x="9636030" y="1731587"/>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Terms of Use</a:t>
            </a:r>
          </a:p>
        </p:txBody>
      </p:sp>
      <p:sp>
        <p:nvSpPr>
          <p:cNvPr id="20" name="Rectangle: Rounded Corners 19">
            <a:extLst>
              <a:ext uri="{FF2B5EF4-FFF2-40B4-BE49-F238E27FC236}">
                <a16:creationId xmlns:a16="http://schemas.microsoft.com/office/drawing/2014/main" id="{FB5293A3-F1B9-4707-AFBF-6600B3DCFF45}"/>
              </a:ext>
            </a:extLst>
          </p:cNvPr>
          <p:cNvSpPr/>
          <p:nvPr/>
        </p:nvSpPr>
        <p:spPr>
          <a:xfrm>
            <a:off x="9636029" y="2252093"/>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Contact</a:t>
            </a:r>
          </a:p>
        </p:txBody>
      </p:sp>
      <p:sp>
        <p:nvSpPr>
          <p:cNvPr id="22" name="Rectangle: Rounded Corners 21">
            <a:extLst>
              <a:ext uri="{FF2B5EF4-FFF2-40B4-BE49-F238E27FC236}">
                <a16:creationId xmlns:a16="http://schemas.microsoft.com/office/drawing/2014/main" id="{E411947C-E0D0-4115-BD66-F610B23146F2}"/>
              </a:ext>
            </a:extLst>
          </p:cNvPr>
          <p:cNvSpPr/>
          <p:nvPr/>
        </p:nvSpPr>
        <p:spPr>
          <a:xfrm>
            <a:off x="923970" y="1402331"/>
            <a:ext cx="2215299" cy="238498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Town Hall 1 –  Eleanor Fish</a:t>
            </a:r>
          </a:p>
        </p:txBody>
      </p:sp>
      <p:sp>
        <p:nvSpPr>
          <p:cNvPr id="23" name="Rectangle: Rounded Corners 22">
            <a:extLst>
              <a:ext uri="{FF2B5EF4-FFF2-40B4-BE49-F238E27FC236}">
                <a16:creationId xmlns:a16="http://schemas.microsoft.com/office/drawing/2014/main" id="{F0315261-615F-4FA4-8E35-5ABEA21A5151}"/>
              </a:ext>
            </a:extLst>
          </p:cNvPr>
          <p:cNvSpPr/>
          <p:nvPr/>
        </p:nvSpPr>
        <p:spPr>
          <a:xfrm>
            <a:off x="3215470" y="1402331"/>
            <a:ext cx="2215299" cy="238498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Town Hall 2 – Cathryn Sawicki</a:t>
            </a:r>
          </a:p>
        </p:txBody>
      </p:sp>
      <p:sp>
        <p:nvSpPr>
          <p:cNvPr id="24" name="Rectangle: Rounded Corners 23">
            <a:extLst>
              <a:ext uri="{FF2B5EF4-FFF2-40B4-BE49-F238E27FC236}">
                <a16:creationId xmlns:a16="http://schemas.microsoft.com/office/drawing/2014/main" id="{EBBF5BE7-29A8-4099-ACC8-22858B908202}"/>
              </a:ext>
            </a:extLst>
          </p:cNvPr>
          <p:cNvSpPr/>
          <p:nvPr/>
        </p:nvSpPr>
        <p:spPr>
          <a:xfrm>
            <a:off x="5522799" y="1393272"/>
            <a:ext cx="2215299" cy="238498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Town Hall 3 – Adam Fisher </a:t>
            </a:r>
          </a:p>
        </p:txBody>
      </p:sp>
      <p:sp>
        <p:nvSpPr>
          <p:cNvPr id="26" name="Rectangle: Rounded Corners 25">
            <a:extLst>
              <a:ext uri="{FF2B5EF4-FFF2-40B4-BE49-F238E27FC236}">
                <a16:creationId xmlns:a16="http://schemas.microsoft.com/office/drawing/2014/main" id="{61408A80-03F3-47A2-B190-B1371D32288F}"/>
              </a:ext>
            </a:extLst>
          </p:cNvPr>
          <p:cNvSpPr/>
          <p:nvPr/>
        </p:nvSpPr>
        <p:spPr>
          <a:xfrm>
            <a:off x="1574419" y="3989070"/>
            <a:ext cx="914400" cy="914400"/>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Link to bio</a:t>
            </a:r>
          </a:p>
        </p:txBody>
      </p:sp>
      <p:sp>
        <p:nvSpPr>
          <p:cNvPr id="27" name="Rectangle: Rounded Corners 26">
            <a:extLst>
              <a:ext uri="{FF2B5EF4-FFF2-40B4-BE49-F238E27FC236}">
                <a16:creationId xmlns:a16="http://schemas.microsoft.com/office/drawing/2014/main" id="{8B390176-F5AE-45FD-9CB7-FEC496801DFD}"/>
              </a:ext>
            </a:extLst>
          </p:cNvPr>
          <p:cNvSpPr/>
          <p:nvPr/>
        </p:nvSpPr>
        <p:spPr>
          <a:xfrm>
            <a:off x="3763412" y="4003995"/>
            <a:ext cx="914400" cy="914400"/>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Link to bio</a:t>
            </a:r>
          </a:p>
        </p:txBody>
      </p:sp>
      <p:sp>
        <p:nvSpPr>
          <p:cNvPr id="28" name="Rectangle: Rounded Corners 27">
            <a:extLst>
              <a:ext uri="{FF2B5EF4-FFF2-40B4-BE49-F238E27FC236}">
                <a16:creationId xmlns:a16="http://schemas.microsoft.com/office/drawing/2014/main" id="{B262C5F9-5D21-4A47-9D52-4471900A01E7}"/>
              </a:ext>
            </a:extLst>
          </p:cNvPr>
          <p:cNvSpPr/>
          <p:nvPr/>
        </p:nvSpPr>
        <p:spPr>
          <a:xfrm>
            <a:off x="6347524" y="4008708"/>
            <a:ext cx="914400" cy="914400"/>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Link to bio</a:t>
            </a:r>
          </a:p>
        </p:txBody>
      </p:sp>
      <p:sp>
        <p:nvSpPr>
          <p:cNvPr id="29" name="Rectangle: Rounded Corners 28">
            <a:extLst>
              <a:ext uri="{FF2B5EF4-FFF2-40B4-BE49-F238E27FC236}">
                <a16:creationId xmlns:a16="http://schemas.microsoft.com/office/drawing/2014/main" id="{EA5A80D4-DB99-4C7B-A3D9-A199EDCE5BA3}"/>
              </a:ext>
            </a:extLst>
          </p:cNvPr>
          <p:cNvSpPr/>
          <p:nvPr/>
        </p:nvSpPr>
        <p:spPr>
          <a:xfrm>
            <a:off x="8536517" y="4003995"/>
            <a:ext cx="914400" cy="914400"/>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Link to bio</a:t>
            </a:r>
          </a:p>
        </p:txBody>
      </p:sp>
      <p:sp>
        <p:nvSpPr>
          <p:cNvPr id="31" name="Rectangle: Rounded Corners 30">
            <a:extLst>
              <a:ext uri="{FF2B5EF4-FFF2-40B4-BE49-F238E27FC236}">
                <a16:creationId xmlns:a16="http://schemas.microsoft.com/office/drawing/2014/main" id="{1CC73424-4EB6-4911-90C4-A5000D622D44}"/>
              </a:ext>
            </a:extLst>
          </p:cNvPr>
          <p:cNvSpPr/>
          <p:nvPr/>
        </p:nvSpPr>
        <p:spPr>
          <a:xfrm>
            <a:off x="1288610" y="5168594"/>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Register Now</a:t>
            </a:r>
          </a:p>
        </p:txBody>
      </p:sp>
      <p:sp>
        <p:nvSpPr>
          <p:cNvPr id="32" name="Rectangle: Rounded Corners 31">
            <a:extLst>
              <a:ext uri="{FF2B5EF4-FFF2-40B4-BE49-F238E27FC236}">
                <a16:creationId xmlns:a16="http://schemas.microsoft.com/office/drawing/2014/main" id="{772CFC09-FC20-4DFE-A3DA-783A1A30B27C}"/>
              </a:ext>
            </a:extLst>
          </p:cNvPr>
          <p:cNvSpPr/>
          <p:nvPr/>
        </p:nvSpPr>
        <p:spPr>
          <a:xfrm>
            <a:off x="3477603" y="5734573"/>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Add to Calendar</a:t>
            </a:r>
          </a:p>
        </p:txBody>
      </p:sp>
      <p:sp>
        <p:nvSpPr>
          <p:cNvPr id="33" name="Rectangle: Rounded Corners 32">
            <a:extLst>
              <a:ext uri="{FF2B5EF4-FFF2-40B4-BE49-F238E27FC236}">
                <a16:creationId xmlns:a16="http://schemas.microsoft.com/office/drawing/2014/main" id="{CD6EF931-5BCD-49A8-A7CB-2613B073D2BA}"/>
              </a:ext>
            </a:extLst>
          </p:cNvPr>
          <p:cNvSpPr/>
          <p:nvPr/>
        </p:nvSpPr>
        <p:spPr>
          <a:xfrm>
            <a:off x="6092216" y="5734574"/>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Add to Calendar</a:t>
            </a:r>
          </a:p>
        </p:txBody>
      </p:sp>
      <p:sp>
        <p:nvSpPr>
          <p:cNvPr id="34" name="Rectangle: Rounded Corners 33">
            <a:extLst>
              <a:ext uri="{FF2B5EF4-FFF2-40B4-BE49-F238E27FC236}">
                <a16:creationId xmlns:a16="http://schemas.microsoft.com/office/drawing/2014/main" id="{6B6E31D0-2173-4814-9FA4-6725E7FA39FF}"/>
              </a:ext>
            </a:extLst>
          </p:cNvPr>
          <p:cNvSpPr/>
          <p:nvPr/>
        </p:nvSpPr>
        <p:spPr>
          <a:xfrm>
            <a:off x="8227617" y="5667831"/>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Add to Calendar</a:t>
            </a:r>
          </a:p>
        </p:txBody>
      </p:sp>
      <p:sp>
        <p:nvSpPr>
          <p:cNvPr id="35" name="Rectangle: Rounded Corners 34">
            <a:extLst>
              <a:ext uri="{FF2B5EF4-FFF2-40B4-BE49-F238E27FC236}">
                <a16:creationId xmlns:a16="http://schemas.microsoft.com/office/drawing/2014/main" id="{6F5DEF1C-C98B-4669-9EB1-430C57C694DC}"/>
              </a:ext>
            </a:extLst>
          </p:cNvPr>
          <p:cNvSpPr/>
          <p:nvPr/>
        </p:nvSpPr>
        <p:spPr>
          <a:xfrm>
            <a:off x="1291663" y="5734572"/>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Add to Calendar</a:t>
            </a:r>
          </a:p>
        </p:txBody>
      </p:sp>
      <p:sp>
        <p:nvSpPr>
          <p:cNvPr id="36" name="Rectangle: Rounded Corners 35">
            <a:extLst>
              <a:ext uri="{FF2B5EF4-FFF2-40B4-BE49-F238E27FC236}">
                <a16:creationId xmlns:a16="http://schemas.microsoft.com/office/drawing/2014/main" id="{24E82A99-3639-4D76-B3A5-C8443B4C873B}"/>
              </a:ext>
            </a:extLst>
          </p:cNvPr>
          <p:cNvSpPr/>
          <p:nvPr/>
        </p:nvSpPr>
        <p:spPr>
          <a:xfrm>
            <a:off x="3482246" y="5168594"/>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Register Now</a:t>
            </a:r>
          </a:p>
        </p:txBody>
      </p:sp>
      <p:sp>
        <p:nvSpPr>
          <p:cNvPr id="37" name="Rectangle: Rounded Corners 36">
            <a:extLst>
              <a:ext uri="{FF2B5EF4-FFF2-40B4-BE49-F238E27FC236}">
                <a16:creationId xmlns:a16="http://schemas.microsoft.com/office/drawing/2014/main" id="{CE19A0C0-361B-43B9-9D03-688487D22AFD}"/>
              </a:ext>
            </a:extLst>
          </p:cNvPr>
          <p:cNvSpPr/>
          <p:nvPr/>
        </p:nvSpPr>
        <p:spPr>
          <a:xfrm>
            <a:off x="6091518" y="5145503"/>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Register Now</a:t>
            </a:r>
          </a:p>
        </p:txBody>
      </p:sp>
      <p:sp>
        <p:nvSpPr>
          <p:cNvPr id="38" name="Rectangle: Rounded Corners 37">
            <a:extLst>
              <a:ext uri="{FF2B5EF4-FFF2-40B4-BE49-F238E27FC236}">
                <a16:creationId xmlns:a16="http://schemas.microsoft.com/office/drawing/2014/main" id="{3BA01A6E-BC8D-43F8-9AE8-1D2BA054E8A4}"/>
              </a:ext>
            </a:extLst>
          </p:cNvPr>
          <p:cNvSpPr/>
          <p:nvPr/>
        </p:nvSpPr>
        <p:spPr>
          <a:xfrm>
            <a:off x="8231276" y="5091623"/>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Register Now</a:t>
            </a:r>
          </a:p>
        </p:txBody>
      </p:sp>
    </p:spTree>
    <p:extLst>
      <p:ext uri="{BB962C8B-B14F-4D97-AF65-F5344CB8AC3E}">
        <p14:creationId xmlns:p14="http://schemas.microsoft.com/office/powerpoint/2010/main" val="27054627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6AB6730F-E4DD-4063-B8A4-C18AA87B5D08}"/>
              </a:ext>
            </a:extLst>
          </p:cNvPr>
          <p:cNvSpPr/>
          <p:nvPr/>
        </p:nvSpPr>
        <p:spPr>
          <a:xfrm>
            <a:off x="0" y="11718"/>
            <a:ext cx="12192000" cy="949824"/>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897A4A77-B76B-41ED-A925-8646F047A001}"/>
              </a:ext>
            </a:extLst>
          </p:cNvPr>
          <p:cNvSpPr/>
          <p:nvPr/>
        </p:nvSpPr>
        <p:spPr>
          <a:xfrm>
            <a:off x="2214934" y="221510"/>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Our mission</a:t>
            </a:r>
          </a:p>
        </p:txBody>
      </p:sp>
      <p:sp>
        <p:nvSpPr>
          <p:cNvPr id="15" name="Rectangle: Rounded Corners 14">
            <a:extLst>
              <a:ext uri="{FF2B5EF4-FFF2-40B4-BE49-F238E27FC236}">
                <a16:creationId xmlns:a16="http://schemas.microsoft.com/office/drawing/2014/main" id="{329CA829-7E5E-4724-99D6-B13890AA7DFA}"/>
              </a:ext>
            </a:extLst>
          </p:cNvPr>
          <p:cNvSpPr/>
          <p:nvPr/>
        </p:nvSpPr>
        <p:spPr>
          <a:xfrm>
            <a:off x="3891895" y="230568"/>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Our programs</a:t>
            </a:r>
          </a:p>
        </p:txBody>
      </p:sp>
      <p:sp>
        <p:nvSpPr>
          <p:cNvPr id="17" name="Rectangle: Rounded Corners 16">
            <a:extLst>
              <a:ext uri="{FF2B5EF4-FFF2-40B4-BE49-F238E27FC236}">
                <a16:creationId xmlns:a16="http://schemas.microsoft.com/office/drawing/2014/main" id="{13CFE6A0-1DE1-4A68-8752-445786B90EAB}"/>
              </a:ext>
            </a:extLst>
          </p:cNvPr>
          <p:cNvSpPr/>
          <p:nvPr/>
        </p:nvSpPr>
        <p:spPr>
          <a:xfrm>
            <a:off x="7120369" y="221511"/>
            <a:ext cx="1486017" cy="502439"/>
          </a:xfrm>
          <a:prstGeom prst="roundRect">
            <a:avLst/>
          </a:prstGeom>
          <a:solidFill>
            <a:schemeClr val="accent2"/>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Get Involved</a:t>
            </a:r>
          </a:p>
        </p:txBody>
      </p:sp>
      <p:sp>
        <p:nvSpPr>
          <p:cNvPr id="18" name="Rectangle: Rounded Corners 17">
            <a:extLst>
              <a:ext uri="{FF2B5EF4-FFF2-40B4-BE49-F238E27FC236}">
                <a16:creationId xmlns:a16="http://schemas.microsoft.com/office/drawing/2014/main" id="{EBC6612D-517C-470D-9E48-65659C1F79C9}"/>
              </a:ext>
            </a:extLst>
          </p:cNvPr>
          <p:cNvSpPr/>
          <p:nvPr/>
        </p:nvSpPr>
        <p:spPr>
          <a:xfrm>
            <a:off x="8893022" y="230568"/>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+info</a:t>
            </a:r>
          </a:p>
        </p:txBody>
      </p:sp>
      <p:sp>
        <p:nvSpPr>
          <p:cNvPr id="11" name="Rectangle: Rounded Corners 10">
            <a:extLst>
              <a:ext uri="{FF2B5EF4-FFF2-40B4-BE49-F238E27FC236}">
                <a16:creationId xmlns:a16="http://schemas.microsoft.com/office/drawing/2014/main" id="{7A91783C-5C10-4257-86E2-09BB1DF567DF}"/>
              </a:ext>
            </a:extLst>
          </p:cNvPr>
          <p:cNvSpPr/>
          <p:nvPr/>
        </p:nvSpPr>
        <p:spPr>
          <a:xfrm>
            <a:off x="9658438" y="662299"/>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About Us</a:t>
            </a:r>
          </a:p>
        </p:txBody>
      </p:sp>
      <p:sp>
        <p:nvSpPr>
          <p:cNvPr id="13" name="Rectangle: Rounded Corners 12">
            <a:extLst>
              <a:ext uri="{FF2B5EF4-FFF2-40B4-BE49-F238E27FC236}">
                <a16:creationId xmlns:a16="http://schemas.microsoft.com/office/drawing/2014/main" id="{AFD85433-0CE0-4A63-9EF3-C58F0F2B3287}"/>
              </a:ext>
            </a:extLst>
          </p:cNvPr>
          <p:cNvSpPr/>
          <p:nvPr/>
        </p:nvSpPr>
        <p:spPr>
          <a:xfrm>
            <a:off x="9650436" y="1182805"/>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Privacy Policy</a:t>
            </a:r>
          </a:p>
        </p:txBody>
      </p:sp>
      <p:sp>
        <p:nvSpPr>
          <p:cNvPr id="19" name="Rectangle: Rounded Corners 18">
            <a:extLst>
              <a:ext uri="{FF2B5EF4-FFF2-40B4-BE49-F238E27FC236}">
                <a16:creationId xmlns:a16="http://schemas.microsoft.com/office/drawing/2014/main" id="{D1E9577A-E6CC-4336-9D7D-168A06FA2BAF}"/>
              </a:ext>
            </a:extLst>
          </p:cNvPr>
          <p:cNvSpPr/>
          <p:nvPr/>
        </p:nvSpPr>
        <p:spPr>
          <a:xfrm>
            <a:off x="9636030" y="1703311"/>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Terms of Use</a:t>
            </a:r>
          </a:p>
        </p:txBody>
      </p:sp>
      <p:sp>
        <p:nvSpPr>
          <p:cNvPr id="20" name="Rectangle: Rounded Corners 19">
            <a:extLst>
              <a:ext uri="{FF2B5EF4-FFF2-40B4-BE49-F238E27FC236}">
                <a16:creationId xmlns:a16="http://schemas.microsoft.com/office/drawing/2014/main" id="{FB5293A3-F1B9-4707-AFBF-6600B3DCFF45}"/>
              </a:ext>
            </a:extLst>
          </p:cNvPr>
          <p:cNvSpPr/>
          <p:nvPr/>
        </p:nvSpPr>
        <p:spPr>
          <a:xfrm>
            <a:off x="9636029" y="2223817"/>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Contact</a:t>
            </a:r>
          </a:p>
        </p:txBody>
      </p:sp>
    </p:spTree>
    <p:extLst>
      <p:ext uri="{BB962C8B-B14F-4D97-AF65-F5344CB8AC3E}">
        <p14:creationId xmlns:p14="http://schemas.microsoft.com/office/powerpoint/2010/main" val="1765398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2B36E828-095B-4FF4-833B-4B1165837B0D}"/>
              </a:ext>
            </a:extLst>
          </p:cNvPr>
          <p:cNvSpPr/>
          <p:nvPr/>
        </p:nvSpPr>
        <p:spPr>
          <a:xfrm>
            <a:off x="0" y="11718"/>
            <a:ext cx="12192000" cy="949824"/>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897A4A77-B76B-41ED-A925-8646F047A001}"/>
              </a:ext>
            </a:extLst>
          </p:cNvPr>
          <p:cNvSpPr/>
          <p:nvPr/>
        </p:nvSpPr>
        <p:spPr>
          <a:xfrm>
            <a:off x="2214934" y="438327"/>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Our mission</a:t>
            </a:r>
          </a:p>
        </p:txBody>
      </p:sp>
      <p:sp>
        <p:nvSpPr>
          <p:cNvPr id="15" name="Rectangle: Rounded Corners 14">
            <a:extLst>
              <a:ext uri="{FF2B5EF4-FFF2-40B4-BE49-F238E27FC236}">
                <a16:creationId xmlns:a16="http://schemas.microsoft.com/office/drawing/2014/main" id="{329CA829-7E5E-4724-99D6-B13890AA7DFA}"/>
              </a:ext>
            </a:extLst>
          </p:cNvPr>
          <p:cNvSpPr/>
          <p:nvPr/>
        </p:nvSpPr>
        <p:spPr>
          <a:xfrm>
            <a:off x="3891895" y="447385"/>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Our programs</a:t>
            </a:r>
          </a:p>
        </p:txBody>
      </p:sp>
      <p:sp>
        <p:nvSpPr>
          <p:cNvPr id="17" name="Rectangle: Rounded Corners 16">
            <a:extLst>
              <a:ext uri="{FF2B5EF4-FFF2-40B4-BE49-F238E27FC236}">
                <a16:creationId xmlns:a16="http://schemas.microsoft.com/office/drawing/2014/main" id="{13CFE6A0-1DE1-4A68-8752-445786B90EAB}"/>
              </a:ext>
            </a:extLst>
          </p:cNvPr>
          <p:cNvSpPr/>
          <p:nvPr/>
        </p:nvSpPr>
        <p:spPr>
          <a:xfrm>
            <a:off x="7120369" y="438328"/>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Get Involved</a:t>
            </a:r>
          </a:p>
        </p:txBody>
      </p:sp>
      <p:sp>
        <p:nvSpPr>
          <p:cNvPr id="18" name="Rectangle: Rounded Corners 17">
            <a:extLst>
              <a:ext uri="{FF2B5EF4-FFF2-40B4-BE49-F238E27FC236}">
                <a16:creationId xmlns:a16="http://schemas.microsoft.com/office/drawing/2014/main" id="{EBC6612D-517C-470D-9E48-65659C1F79C9}"/>
              </a:ext>
            </a:extLst>
          </p:cNvPr>
          <p:cNvSpPr/>
          <p:nvPr/>
        </p:nvSpPr>
        <p:spPr>
          <a:xfrm>
            <a:off x="8893022" y="447385"/>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+info</a:t>
            </a:r>
          </a:p>
        </p:txBody>
      </p:sp>
      <p:sp>
        <p:nvSpPr>
          <p:cNvPr id="11" name="Rectangle: Rounded Corners 10">
            <a:extLst>
              <a:ext uri="{FF2B5EF4-FFF2-40B4-BE49-F238E27FC236}">
                <a16:creationId xmlns:a16="http://schemas.microsoft.com/office/drawing/2014/main" id="{7A91783C-5C10-4257-86E2-09BB1DF567DF}"/>
              </a:ext>
            </a:extLst>
          </p:cNvPr>
          <p:cNvSpPr/>
          <p:nvPr/>
        </p:nvSpPr>
        <p:spPr>
          <a:xfrm>
            <a:off x="9658438" y="879116"/>
            <a:ext cx="1486017" cy="502439"/>
          </a:xfrm>
          <a:prstGeom prst="roundRect">
            <a:avLst/>
          </a:prstGeom>
          <a:solidFill>
            <a:schemeClr val="accent2"/>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About Us</a:t>
            </a:r>
          </a:p>
        </p:txBody>
      </p:sp>
      <p:sp>
        <p:nvSpPr>
          <p:cNvPr id="13" name="Rectangle: Rounded Corners 12">
            <a:extLst>
              <a:ext uri="{FF2B5EF4-FFF2-40B4-BE49-F238E27FC236}">
                <a16:creationId xmlns:a16="http://schemas.microsoft.com/office/drawing/2014/main" id="{AFD85433-0CE0-4A63-9EF3-C58F0F2B3287}"/>
              </a:ext>
            </a:extLst>
          </p:cNvPr>
          <p:cNvSpPr/>
          <p:nvPr/>
        </p:nvSpPr>
        <p:spPr>
          <a:xfrm>
            <a:off x="9650436" y="1399622"/>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t>Privacy Policy</a:t>
            </a:r>
          </a:p>
        </p:txBody>
      </p:sp>
      <p:sp>
        <p:nvSpPr>
          <p:cNvPr id="19" name="Rectangle: Rounded Corners 18">
            <a:extLst>
              <a:ext uri="{FF2B5EF4-FFF2-40B4-BE49-F238E27FC236}">
                <a16:creationId xmlns:a16="http://schemas.microsoft.com/office/drawing/2014/main" id="{D1E9577A-E6CC-4336-9D7D-168A06FA2BAF}"/>
              </a:ext>
            </a:extLst>
          </p:cNvPr>
          <p:cNvSpPr/>
          <p:nvPr/>
        </p:nvSpPr>
        <p:spPr>
          <a:xfrm>
            <a:off x="9636030" y="1920128"/>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Terms of Use</a:t>
            </a:r>
          </a:p>
        </p:txBody>
      </p:sp>
      <p:sp>
        <p:nvSpPr>
          <p:cNvPr id="20" name="Rectangle: Rounded Corners 19">
            <a:extLst>
              <a:ext uri="{FF2B5EF4-FFF2-40B4-BE49-F238E27FC236}">
                <a16:creationId xmlns:a16="http://schemas.microsoft.com/office/drawing/2014/main" id="{FB5293A3-F1B9-4707-AFBF-6600B3DCFF45}"/>
              </a:ext>
            </a:extLst>
          </p:cNvPr>
          <p:cNvSpPr/>
          <p:nvPr/>
        </p:nvSpPr>
        <p:spPr>
          <a:xfrm>
            <a:off x="9636029" y="2440634"/>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Contact</a:t>
            </a:r>
          </a:p>
        </p:txBody>
      </p:sp>
      <p:sp>
        <p:nvSpPr>
          <p:cNvPr id="23" name="Rectangle 22">
            <a:extLst>
              <a:ext uri="{FF2B5EF4-FFF2-40B4-BE49-F238E27FC236}">
                <a16:creationId xmlns:a16="http://schemas.microsoft.com/office/drawing/2014/main" id="{B3BFD2B0-14A5-4F27-9A03-B70161F2915F}"/>
              </a:ext>
            </a:extLst>
          </p:cNvPr>
          <p:cNvSpPr/>
          <p:nvPr/>
        </p:nvSpPr>
        <p:spPr>
          <a:xfrm>
            <a:off x="886118" y="1277062"/>
            <a:ext cx="8663235" cy="8679299"/>
          </a:xfrm>
          <a:prstGeom prst="rect">
            <a:avLst/>
          </a:prstGeom>
        </p:spPr>
        <p:txBody>
          <a:bodyPr wrap="square" anchor="t">
            <a:spAutoFit/>
          </a:bodyPr>
          <a:lstStyle/>
          <a:p>
            <a:r>
              <a:rPr lang="en-US" b="1" dirty="0">
                <a:solidFill>
                  <a:srgbClr val="1B1B1B"/>
                </a:solidFill>
                <a:latin typeface="Quicksand"/>
              </a:rPr>
              <a:t>About </a:t>
            </a:r>
            <a:r>
              <a:rPr lang="en-US" b="1" dirty="0" err="1">
                <a:solidFill>
                  <a:srgbClr val="1B1B1B"/>
                </a:solidFill>
                <a:latin typeface="Quicksand"/>
              </a:rPr>
              <a:t>CareerPathIntelligence.com</a:t>
            </a:r>
            <a:r>
              <a:rPr lang="en-US" b="1" dirty="0">
                <a:solidFill>
                  <a:srgbClr val="1B1B1B"/>
                </a:solidFill>
                <a:latin typeface="Quicksand"/>
              </a:rPr>
              <a:t>™️</a:t>
            </a:r>
          </a:p>
          <a:p>
            <a:endParaRPr lang="en-US" dirty="0">
              <a:solidFill>
                <a:srgbClr val="5E5E5E"/>
              </a:solidFill>
              <a:latin typeface="Quicksand"/>
            </a:endParaRPr>
          </a:p>
          <a:p>
            <a:r>
              <a:rPr lang="en-US" dirty="0">
                <a:solidFill>
                  <a:srgbClr val="5E5E5E"/>
                </a:solidFill>
                <a:latin typeface="Quicksand"/>
              </a:rPr>
              <a:t>In order for students to have choice, they must understand the career choices available to them. There is a sea of data out there available for students. And only a puddle of insight into that data.</a:t>
            </a:r>
          </a:p>
          <a:p>
            <a:endParaRPr lang="en-US" dirty="0">
              <a:solidFill>
                <a:srgbClr val="5E5E5E"/>
              </a:solidFill>
              <a:latin typeface="Quicksand"/>
            </a:endParaRPr>
          </a:p>
          <a:p>
            <a:r>
              <a:rPr lang="en-US" dirty="0">
                <a:solidFill>
                  <a:srgbClr val="5E5E5E"/>
                </a:solidFill>
                <a:latin typeface="Quicksand"/>
              </a:rPr>
              <a:t>We believe that whether you are a high school, college, or university student trying to determine your career path, or 40+ or 50+ and on your second act, everyone's career is important. Careers have intrinsic importance to every individual. And skills training in an ever-changing, dynamic labor market. Skills training remains critical to the maintenance of a healthy local, and even global economy. Yesterday's jobs are not todays. Today's jobs won't be tomorrows. Technology, age demographics, and the dire need for further social innovation and "interruption" to make the world a better place-- will make the labor market anything but static. Skills will matter at least as much as the credentials that students receive upon successful completion of their programs-- and increasingly so. </a:t>
            </a:r>
            <a:br>
              <a:rPr lang="en-US" dirty="0">
                <a:solidFill>
                  <a:srgbClr val="5E5E5E"/>
                </a:solidFill>
                <a:latin typeface="Quicksand"/>
              </a:rPr>
            </a:br>
            <a:endParaRPr lang="en-US" dirty="0">
              <a:solidFill>
                <a:srgbClr val="5E5E5E"/>
              </a:solidFill>
              <a:latin typeface="Quicksand"/>
            </a:endParaRPr>
          </a:p>
          <a:p>
            <a:r>
              <a:rPr lang="en-US" dirty="0">
                <a:solidFill>
                  <a:srgbClr val="5E5E5E"/>
                </a:solidFill>
                <a:latin typeface="Quicksand"/>
              </a:rPr>
              <a:t>The COVID19 pandemic has showed us just how important emergency room nurses are. We salute them. And research scientists. And all front-line workers. But what about the dire need for pilots, truck drivers and trades people?</a:t>
            </a:r>
          </a:p>
          <a:p>
            <a:endParaRPr lang="en-US" dirty="0">
              <a:solidFill>
                <a:srgbClr val="5E5E5E"/>
              </a:solidFill>
              <a:latin typeface="Quicksand"/>
            </a:endParaRPr>
          </a:p>
          <a:p>
            <a:r>
              <a:rPr lang="en-US" dirty="0">
                <a:solidFill>
                  <a:srgbClr val="5E5E5E"/>
                </a:solidFill>
                <a:latin typeface="Quicksand"/>
              </a:rPr>
              <a:t>There are literally tens of thousands of distinctly identifiable occupations. Is there such a thing as too much choice? Not if, in our view, there are resources to help individuals discern among these choices-- at each stage of their careers. Understanding the dynamic labor market demand, and the pathway to professional status, is almost as important as the passion that individuals must bring to be successful in their roles. Such an understanding is always a prerequisite to that passion. </a:t>
            </a:r>
            <a:br>
              <a:rPr lang="en-US" dirty="0">
                <a:solidFill>
                  <a:srgbClr val="5E5E5E"/>
                </a:solidFill>
                <a:latin typeface="Quicksand"/>
              </a:rPr>
            </a:br>
            <a:endParaRPr lang="en-US" dirty="0">
              <a:solidFill>
                <a:srgbClr val="5E5E5E"/>
              </a:solidFill>
              <a:latin typeface="Quicksand"/>
            </a:endParaRPr>
          </a:p>
          <a:p>
            <a:r>
              <a:rPr lang="en-US" dirty="0">
                <a:solidFill>
                  <a:srgbClr val="5E5E5E"/>
                </a:solidFill>
                <a:latin typeface="Quicksand"/>
              </a:rPr>
              <a:t>Along with our affiliate site, </a:t>
            </a:r>
            <a:r>
              <a:rPr lang="en-US" dirty="0" err="1">
                <a:solidFill>
                  <a:srgbClr val="5E5E5E"/>
                </a:solidFill>
                <a:latin typeface="Quicksand"/>
              </a:rPr>
              <a:t>TradeSchoolExpert.com</a:t>
            </a:r>
            <a:r>
              <a:rPr lang="en-US" sz="1100" dirty="0" err="1">
                <a:solidFill>
                  <a:srgbClr val="5E5E5E"/>
                </a:solidFill>
                <a:latin typeface="Quicksand"/>
              </a:rPr>
              <a:t>TM</a:t>
            </a:r>
            <a:r>
              <a:rPr lang="en-US" dirty="0">
                <a:solidFill>
                  <a:srgbClr val="5E5E5E"/>
                </a:solidFill>
                <a:latin typeface="Quicksand"/>
              </a:rPr>
              <a:t>, which provides demographic research reports and consulting services to investor groups in relation to the vocational training sector, we are striving to make the world a better place.   We strive to be “do-gooders”, and this is the hill that we die, or thrive on. </a:t>
            </a:r>
            <a:endParaRPr lang="en-US" b="0" i="0" dirty="0">
              <a:solidFill>
                <a:srgbClr val="5E5E5E"/>
              </a:solidFill>
              <a:effectLst/>
              <a:latin typeface="Quicksand"/>
            </a:endParaRPr>
          </a:p>
        </p:txBody>
      </p:sp>
    </p:spTree>
    <p:extLst>
      <p:ext uri="{BB962C8B-B14F-4D97-AF65-F5344CB8AC3E}">
        <p14:creationId xmlns:p14="http://schemas.microsoft.com/office/powerpoint/2010/main" val="30056663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9036D8B9-1794-45BC-B920-F452FCECCAE2}"/>
              </a:ext>
            </a:extLst>
          </p:cNvPr>
          <p:cNvSpPr/>
          <p:nvPr/>
        </p:nvSpPr>
        <p:spPr>
          <a:xfrm>
            <a:off x="0" y="11718"/>
            <a:ext cx="12192000" cy="949824"/>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897A4A77-B76B-41ED-A925-8646F047A001}"/>
              </a:ext>
            </a:extLst>
          </p:cNvPr>
          <p:cNvSpPr/>
          <p:nvPr/>
        </p:nvSpPr>
        <p:spPr>
          <a:xfrm>
            <a:off x="2214934" y="438327"/>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Our mission</a:t>
            </a:r>
          </a:p>
        </p:txBody>
      </p:sp>
      <p:sp>
        <p:nvSpPr>
          <p:cNvPr id="15" name="Rectangle: Rounded Corners 14">
            <a:extLst>
              <a:ext uri="{FF2B5EF4-FFF2-40B4-BE49-F238E27FC236}">
                <a16:creationId xmlns:a16="http://schemas.microsoft.com/office/drawing/2014/main" id="{329CA829-7E5E-4724-99D6-B13890AA7DFA}"/>
              </a:ext>
            </a:extLst>
          </p:cNvPr>
          <p:cNvSpPr/>
          <p:nvPr/>
        </p:nvSpPr>
        <p:spPr>
          <a:xfrm>
            <a:off x="3891895" y="447385"/>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Our programs</a:t>
            </a:r>
          </a:p>
        </p:txBody>
      </p:sp>
      <p:sp>
        <p:nvSpPr>
          <p:cNvPr id="17" name="Rectangle: Rounded Corners 16">
            <a:extLst>
              <a:ext uri="{FF2B5EF4-FFF2-40B4-BE49-F238E27FC236}">
                <a16:creationId xmlns:a16="http://schemas.microsoft.com/office/drawing/2014/main" id="{13CFE6A0-1DE1-4A68-8752-445786B90EAB}"/>
              </a:ext>
            </a:extLst>
          </p:cNvPr>
          <p:cNvSpPr/>
          <p:nvPr/>
        </p:nvSpPr>
        <p:spPr>
          <a:xfrm>
            <a:off x="7120369" y="438328"/>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Get Involved</a:t>
            </a:r>
          </a:p>
        </p:txBody>
      </p:sp>
      <p:sp>
        <p:nvSpPr>
          <p:cNvPr id="18" name="Rectangle: Rounded Corners 17">
            <a:extLst>
              <a:ext uri="{FF2B5EF4-FFF2-40B4-BE49-F238E27FC236}">
                <a16:creationId xmlns:a16="http://schemas.microsoft.com/office/drawing/2014/main" id="{EBC6612D-517C-470D-9E48-65659C1F79C9}"/>
              </a:ext>
            </a:extLst>
          </p:cNvPr>
          <p:cNvSpPr/>
          <p:nvPr/>
        </p:nvSpPr>
        <p:spPr>
          <a:xfrm>
            <a:off x="8893022" y="447385"/>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+info</a:t>
            </a:r>
          </a:p>
        </p:txBody>
      </p:sp>
      <p:sp>
        <p:nvSpPr>
          <p:cNvPr id="11" name="Rectangle: Rounded Corners 10">
            <a:extLst>
              <a:ext uri="{FF2B5EF4-FFF2-40B4-BE49-F238E27FC236}">
                <a16:creationId xmlns:a16="http://schemas.microsoft.com/office/drawing/2014/main" id="{7A91783C-5C10-4257-86E2-09BB1DF567DF}"/>
              </a:ext>
            </a:extLst>
          </p:cNvPr>
          <p:cNvSpPr/>
          <p:nvPr/>
        </p:nvSpPr>
        <p:spPr>
          <a:xfrm>
            <a:off x="9658438" y="879116"/>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About Us</a:t>
            </a:r>
          </a:p>
        </p:txBody>
      </p:sp>
      <p:sp>
        <p:nvSpPr>
          <p:cNvPr id="13" name="Rectangle: Rounded Corners 12">
            <a:extLst>
              <a:ext uri="{FF2B5EF4-FFF2-40B4-BE49-F238E27FC236}">
                <a16:creationId xmlns:a16="http://schemas.microsoft.com/office/drawing/2014/main" id="{AFD85433-0CE0-4A63-9EF3-C58F0F2B3287}"/>
              </a:ext>
            </a:extLst>
          </p:cNvPr>
          <p:cNvSpPr/>
          <p:nvPr/>
        </p:nvSpPr>
        <p:spPr>
          <a:xfrm>
            <a:off x="9650436" y="1399622"/>
            <a:ext cx="1486017" cy="502439"/>
          </a:xfrm>
          <a:prstGeom prst="roundRect">
            <a:avLst/>
          </a:prstGeom>
          <a:solidFill>
            <a:schemeClr val="accent2"/>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Privacy Policy</a:t>
            </a:r>
          </a:p>
        </p:txBody>
      </p:sp>
      <p:sp>
        <p:nvSpPr>
          <p:cNvPr id="19" name="Rectangle: Rounded Corners 18">
            <a:extLst>
              <a:ext uri="{FF2B5EF4-FFF2-40B4-BE49-F238E27FC236}">
                <a16:creationId xmlns:a16="http://schemas.microsoft.com/office/drawing/2014/main" id="{D1E9577A-E6CC-4336-9D7D-168A06FA2BAF}"/>
              </a:ext>
            </a:extLst>
          </p:cNvPr>
          <p:cNvSpPr/>
          <p:nvPr/>
        </p:nvSpPr>
        <p:spPr>
          <a:xfrm>
            <a:off x="9636030" y="1920128"/>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Terms of Use</a:t>
            </a:r>
          </a:p>
        </p:txBody>
      </p:sp>
      <p:sp>
        <p:nvSpPr>
          <p:cNvPr id="20" name="Rectangle: Rounded Corners 19">
            <a:extLst>
              <a:ext uri="{FF2B5EF4-FFF2-40B4-BE49-F238E27FC236}">
                <a16:creationId xmlns:a16="http://schemas.microsoft.com/office/drawing/2014/main" id="{FB5293A3-F1B9-4707-AFBF-6600B3DCFF45}"/>
              </a:ext>
            </a:extLst>
          </p:cNvPr>
          <p:cNvSpPr/>
          <p:nvPr/>
        </p:nvSpPr>
        <p:spPr>
          <a:xfrm>
            <a:off x="9636029" y="2440634"/>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Contact</a:t>
            </a:r>
          </a:p>
        </p:txBody>
      </p:sp>
      <p:sp>
        <p:nvSpPr>
          <p:cNvPr id="2" name="TextBox 1">
            <a:extLst>
              <a:ext uri="{FF2B5EF4-FFF2-40B4-BE49-F238E27FC236}">
                <a16:creationId xmlns:a16="http://schemas.microsoft.com/office/drawing/2014/main" id="{18F9D677-7A8D-4990-A585-7E62E46B4B02}"/>
              </a:ext>
            </a:extLst>
          </p:cNvPr>
          <p:cNvSpPr txBox="1"/>
          <p:nvPr/>
        </p:nvSpPr>
        <p:spPr>
          <a:xfrm>
            <a:off x="1676400" y="1353127"/>
            <a:ext cx="7792412" cy="872546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100" dirty="0">
              <a:latin typeface="Times New Roman"/>
              <a:cs typeface="Segoe UI"/>
            </a:endParaRPr>
          </a:p>
          <a:p>
            <a:r>
              <a:rPr lang="en-US" sz="1100" dirty="0">
                <a:solidFill>
                  <a:srgbClr val="575757"/>
                </a:solidFill>
                <a:latin typeface="Times New Roman"/>
                <a:cs typeface="Segoe UI"/>
              </a:rPr>
              <a:t>1. </a:t>
            </a:r>
            <a:r>
              <a:rPr lang="en-US" sz="1100" b="1" dirty="0">
                <a:solidFill>
                  <a:srgbClr val="575757"/>
                </a:solidFill>
                <a:latin typeface="Times New Roman"/>
                <a:cs typeface="Segoe UI"/>
              </a:rPr>
              <a:t>Contacting</a:t>
            </a:r>
            <a:r>
              <a:rPr lang="en-US" sz="1100" b="1" dirty="0">
                <a:solidFill>
                  <a:srgbClr val="1B1B1B"/>
                </a:solidFill>
                <a:latin typeface="Times New Roman"/>
                <a:cs typeface="Segoe UI"/>
              </a:rPr>
              <a:t> </a:t>
            </a:r>
            <a:r>
              <a:rPr lang="en-US" sz="1100" b="1" dirty="0">
                <a:solidFill>
                  <a:srgbClr val="1B1B1B"/>
                </a:solidFill>
                <a:latin typeface="Times New Roman"/>
                <a:cs typeface="Segoe UI"/>
                <a:hlinkClick r:id="rId2"/>
              </a:rPr>
              <a:t>CareerPathIntelligence.com</a:t>
            </a:r>
            <a:r>
              <a:rPr lang="en-US" sz="1100" b="1" dirty="0">
                <a:solidFill>
                  <a:srgbClr val="1B1B1B"/>
                </a:solidFill>
                <a:latin typeface="Times New Roman"/>
                <a:cs typeface="Segoe UI"/>
              </a:rPr>
              <a:t>™️</a:t>
            </a:r>
            <a:r>
              <a:rPr lang="en-US" sz="1100" b="1" dirty="0">
                <a:solidFill>
                  <a:srgbClr val="575757"/>
                </a:solidFill>
                <a:latin typeface="Times New Roman"/>
                <a:cs typeface="Segoe UI"/>
              </a:rPr>
              <a:t> (“CPI”) via its</a:t>
            </a:r>
            <a:r>
              <a:rPr lang="en-US" sz="1100" dirty="0">
                <a:solidFill>
                  <a:srgbClr val="575757"/>
                </a:solidFill>
                <a:latin typeface="Times New Roman"/>
                <a:cs typeface="Segoe UI"/>
              </a:rPr>
              <a:t> </a:t>
            </a:r>
            <a:r>
              <a:rPr lang="en-US" sz="1100" b="1" dirty="0">
                <a:solidFill>
                  <a:srgbClr val="575757"/>
                </a:solidFill>
                <a:latin typeface="Times New Roman"/>
                <a:cs typeface="Segoe UI"/>
              </a:rPr>
              <a:t>website does not create either a formal business or advisory relationship. </a:t>
            </a:r>
            <a:r>
              <a:rPr lang="en-US" sz="1100" dirty="0">
                <a:latin typeface="Times New Roman"/>
                <a:cs typeface="Segoe UI"/>
              </a:rPr>
              <a:t> </a:t>
            </a:r>
          </a:p>
          <a:p>
            <a:r>
              <a:rPr lang="en-US" sz="1100" dirty="0">
                <a:solidFill>
                  <a:srgbClr val="575757"/>
                </a:solidFill>
                <a:latin typeface="Times New Roman"/>
                <a:cs typeface="Segoe UI"/>
              </a:rPr>
              <a:t>2. CPI has created this privacy policy in order to demonstrate CPI’s commitment to privacy and the protection of your personal information and information pursuant to current privacy legislation in Ontario, Canada. Please read this policy to understand how your personal information will be treated. See also CPI CASL Policy. </a:t>
            </a:r>
            <a:r>
              <a:rPr lang="en-US" sz="1100" dirty="0">
                <a:latin typeface="Times New Roman"/>
                <a:cs typeface="Segoe UI"/>
              </a:rPr>
              <a:t> </a:t>
            </a:r>
          </a:p>
          <a:p>
            <a:r>
              <a:rPr lang="en-US" sz="1100" dirty="0">
                <a:solidFill>
                  <a:srgbClr val="575757"/>
                </a:solidFill>
                <a:latin typeface="Times New Roman"/>
                <a:cs typeface="Segoe UI"/>
              </a:rPr>
              <a:t>3. CPI collects information in several ways. Some personal information is gathered if you contact us. When you initiate contact with us we will ask for personal information such as your name, email address, gender, residential address, permanent address, cell phone number, occupation, industry and personal interests. </a:t>
            </a:r>
            <a:r>
              <a:rPr lang="en-US" sz="1100" dirty="0">
                <a:latin typeface="Times New Roman"/>
                <a:cs typeface="Segoe UI"/>
              </a:rPr>
              <a:t> </a:t>
            </a:r>
          </a:p>
          <a:p>
            <a:r>
              <a:rPr lang="en-US" sz="1100" dirty="0">
                <a:solidFill>
                  <a:srgbClr val="575757"/>
                </a:solidFill>
                <a:latin typeface="Times New Roman"/>
                <a:cs typeface="Segoe UI"/>
              </a:rPr>
              <a:t>4. CPI may ask you for personal information outside of the context of your initial contact with us including, but not limited to:</a:t>
            </a:r>
            <a:r>
              <a:rPr lang="en-US" sz="1100" dirty="0">
                <a:latin typeface="Times New Roman"/>
                <a:cs typeface="Segoe UI"/>
              </a:rPr>
              <a:t> </a:t>
            </a:r>
          </a:p>
          <a:p>
            <a:r>
              <a:rPr lang="en-US" sz="1100" dirty="0">
                <a:solidFill>
                  <a:srgbClr val="575757"/>
                </a:solidFill>
                <a:latin typeface="Times New Roman"/>
                <a:cs typeface="Segoe UI"/>
              </a:rPr>
              <a:t>(a) When you ask us to contact you; </a:t>
            </a:r>
            <a:r>
              <a:rPr lang="en-US" sz="1100" dirty="0">
                <a:latin typeface="Times New Roman"/>
                <a:cs typeface="Segoe UI"/>
              </a:rPr>
              <a:t> </a:t>
            </a:r>
          </a:p>
          <a:p>
            <a:r>
              <a:rPr lang="en-US" sz="1100" dirty="0">
                <a:solidFill>
                  <a:srgbClr val="575757"/>
                </a:solidFill>
                <a:latin typeface="Times New Roman"/>
                <a:cs typeface="Segoe UI"/>
              </a:rPr>
              <a:t>(b) When you retain our consulting services and we open a file;</a:t>
            </a:r>
            <a:r>
              <a:rPr lang="en-US" sz="1100" dirty="0">
                <a:latin typeface="Times New Roman"/>
                <a:cs typeface="Segoe UI"/>
              </a:rPr>
              <a:t> </a:t>
            </a:r>
          </a:p>
          <a:p>
            <a:r>
              <a:rPr lang="en-US" sz="1100" dirty="0">
                <a:solidFill>
                  <a:srgbClr val="575757"/>
                </a:solidFill>
                <a:latin typeface="Times New Roman"/>
                <a:cs typeface="Segoe UI"/>
              </a:rPr>
              <a:t>(c) When you are seeking information about one of our Town Halls, programs, or services.</a:t>
            </a:r>
            <a:r>
              <a:rPr lang="en-US" sz="1100" dirty="0">
                <a:latin typeface="Times New Roman"/>
                <a:cs typeface="Segoe UI"/>
              </a:rPr>
              <a:t> </a:t>
            </a:r>
          </a:p>
          <a:p>
            <a:r>
              <a:rPr lang="en-US" sz="1100" dirty="0">
                <a:solidFill>
                  <a:srgbClr val="575757"/>
                </a:solidFill>
                <a:latin typeface="Times New Roman"/>
                <a:cs typeface="Segoe UI"/>
              </a:rPr>
              <a:t>(d) When you report a problem relating to the products or services we have provided.</a:t>
            </a:r>
            <a:r>
              <a:rPr lang="en-US" sz="1100" dirty="0">
                <a:latin typeface="Times New Roman"/>
                <a:cs typeface="Segoe UI"/>
              </a:rPr>
              <a:t> </a:t>
            </a:r>
          </a:p>
          <a:p>
            <a:r>
              <a:rPr lang="en-US" sz="1100" dirty="0">
                <a:solidFill>
                  <a:srgbClr val="575757"/>
                </a:solidFill>
                <a:latin typeface="Times New Roman"/>
                <a:cs typeface="Segoe UI"/>
              </a:rPr>
              <a:t>5. When prospective clients or existing clients  ("</a:t>
            </a:r>
            <a:r>
              <a:rPr lang="en-US" sz="1100" b="1" dirty="0">
                <a:solidFill>
                  <a:srgbClr val="575757"/>
                </a:solidFill>
                <a:latin typeface="Times New Roman"/>
                <a:cs typeface="Segoe UI"/>
              </a:rPr>
              <a:t>Clients</a:t>
            </a:r>
            <a:r>
              <a:rPr lang="en-US" sz="1100" dirty="0">
                <a:solidFill>
                  <a:srgbClr val="575757"/>
                </a:solidFill>
                <a:latin typeface="Times New Roman"/>
                <a:cs typeface="Segoe UI"/>
              </a:rPr>
              <a:t>"), or prospective or existing subscribers (</a:t>
            </a:r>
            <a:r>
              <a:rPr lang="en-US" sz="1100" b="1" dirty="0">
                <a:solidFill>
                  <a:srgbClr val="575757"/>
                </a:solidFill>
                <a:latin typeface="Times New Roman"/>
                <a:cs typeface="Segoe UI"/>
              </a:rPr>
              <a:t>“Subscribers”) </a:t>
            </a:r>
            <a:r>
              <a:rPr lang="en-US" sz="1100" dirty="0">
                <a:solidFill>
                  <a:srgbClr val="575757"/>
                </a:solidFill>
                <a:latin typeface="Times New Roman"/>
                <a:cs typeface="Segoe UI"/>
              </a:rPr>
              <a:t>provide us with information such as their name, mailing address, telephone number, and e-mail address, we use this contact information to send these Clients additional information about CPI. A Client’s contact information may also be used by us to contact him or her directly. Candidates may choose not to receive future mailings or other communications from CPI at any time by notifying the Chief Privacy Officer at the address below.</a:t>
            </a:r>
            <a:r>
              <a:rPr lang="en-US" sz="1100" dirty="0">
                <a:latin typeface="Times New Roman"/>
                <a:cs typeface="Segoe UI"/>
              </a:rPr>
              <a:t> </a:t>
            </a:r>
          </a:p>
          <a:p>
            <a:r>
              <a:rPr lang="en-US" sz="1100" dirty="0">
                <a:solidFill>
                  <a:srgbClr val="575757"/>
                </a:solidFill>
                <a:latin typeface="Times New Roman"/>
                <a:cs typeface="Segoe UI"/>
              </a:rPr>
              <a:t>6. CPI will not sell or rent your personal information to third parties.  </a:t>
            </a:r>
            <a:r>
              <a:rPr lang="en-US" sz="1100" dirty="0">
                <a:latin typeface="Times New Roman"/>
                <a:cs typeface="Segoe UI"/>
              </a:rPr>
              <a:t> </a:t>
            </a:r>
          </a:p>
          <a:p>
            <a:r>
              <a:rPr lang="en-US" sz="1100" dirty="0">
                <a:solidFill>
                  <a:srgbClr val="575757"/>
                </a:solidFill>
                <a:latin typeface="Times New Roman"/>
                <a:cs typeface="Segoe UI"/>
              </a:rPr>
              <a:t>7. The CPI website provides an abundance of information on CPI, its principals, its consulting practice, and pre-paid and complimentary recorded and live Town Halls, programs, and seminars. While CPI attempts to provide accurate information to its site users, it provides no guarantees regarding the accuracy or reliability of this content. The CPI website and/or any content on the internet relating to CPI, does not constitute a contract or promise from CPI to its site users, be they Clients, or otherwise. </a:t>
            </a:r>
            <a:r>
              <a:rPr lang="en-US" sz="1100" dirty="0">
                <a:latin typeface="Times New Roman"/>
                <a:cs typeface="Segoe UI"/>
              </a:rPr>
              <a:t> </a:t>
            </a:r>
          </a:p>
          <a:p>
            <a:r>
              <a:rPr lang="en-US" sz="1100" dirty="0">
                <a:solidFill>
                  <a:srgbClr val="575757"/>
                </a:solidFill>
                <a:latin typeface="Times New Roman"/>
                <a:cs typeface="Segoe UI"/>
              </a:rPr>
              <a:t>8. The CPI website has security measures and safeguards in place to protect against the loss, misuse, and alteration of the information that is under our control at any given time. However, since no data transmission over the Internet is completely secure, we cannot ensure or warrant the security of any information you transmit to us or in relation to our online products or services, and you do so at your own risk. Once we receive your transmission, we make every attempt to ensure that it is kept secure with us. You must still be solely responsible for maintaining the secrecy of your passwords and/or any account information.</a:t>
            </a:r>
            <a:r>
              <a:rPr lang="en-US" sz="1100" dirty="0">
                <a:latin typeface="Times New Roman"/>
                <a:cs typeface="Segoe UI"/>
              </a:rPr>
              <a:t> </a:t>
            </a:r>
          </a:p>
          <a:p>
            <a:r>
              <a:rPr lang="en-US" sz="1100" dirty="0">
                <a:solidFill>
                  <a:srgbClr val="575757"/>
                </a:solidFill>
                <a:latin typeface="Times New Roman"/>
                <a:cs typeface="Segoe UI"/>
              </a:rPr>
              <a:t>9. CPI may use "cookies" or similar tracking systems to store and sometimes track information about you. A cookie is a small amount of data that is sent to your browser from our web server and stored on your computer's hard drive. CPI may do this in order to further automate our website or online forms, or to help us understand who may be interested in our services or programs we may run from time to time. By modifying your own browser preferences, you have the choice to accept all cookies, to be notified when a cookie is set, or to reject all cookies. </a:t>
            </a:r>
            <a:r>
              <a:rPr lang="en-US" sz="1100" dirty="0">
                <a:latin typeface="Times New Roman"/>
                <a:cs typeface="Segoe UI"/>
              </a:rPr>
              <a:t> </a:t>
            </a:r>
          </a:p>
          <a:p>
            <a:r>
              <a:rPr lang="en-US" sz="1100" dirty="0">
                <a:solidFill>
                  <a:srgbClr val="575757"/>
                </a:solidFill>
                <a:latin typeface="Times New Roman"/>
                <a:cs typeface="Segoe UI"/>
              </a:rPr>
              <a:t>10. Subject to any legislated exemptions which would permit us to disclose your personal information as is necessary, we will not disclose any of your personal information except when we have your informed consent. "Personal Information" is defined broadly by governing legislation as any information about an identifiable individual except the name, title, and business address or office telephone number of an employee of an organization. </a:t>
            </a:r>
            <a:r>
              <a:rPr lang="en-US" sz="1100" dirty="0">
                <a:latin typeface="Times New Roman"/>
                <a:cs typeface="Segoe UI"/>
              </a:rPr>
              <a:t> </a:t>
            </a:r>
          </a:p>
          <a:p>
            <a:r>
              <a:rPr lang="en-US" sz="1100" dirty="0">
                <a:solidFill>
                  <a:srgbClr val="575757"/>
                </a:solidFill>
                <a:latin typeface="Times New Roman"/>
                <a:cs typeface="Segoe UI"/>
              </a:rPr>
              <a:t>11. Pursuant to allowable exemptions under current legislation, we may disclose personal information when we have reason to believe that disclosing this information is necessary to identify, contact, or bring legal action against someone who may be violating CPI’s policy, violating any law of the province of Ontario or Canada, or may be causing injury to or interference with (either intentionally or unintentionally) CPI’s rights or property,  or anyone else who could be harmed by such activities. We may also disclose your personal information to a collection agency for the purposes of the lawful collection of a debt owed to us by you. </a:t>
            </a:r>
            <a:r>
              <a:rPr lang="en-US" sz="1100" dirty="0">
                <a:latin typeface="Times New Roman"/>
                <a:cs typeface="Segoe UI"/>
              </a:rPr>
              <a:t> </a:t>
            </a:r>
          </a:p>
          <a:p>
            <a:r>
              <a:rPr lang="en-US" sz="1100" dirty="0">
                <a:solidFill>
                  <a:srgbClr val="575757"/>
                </a:solidFill>
                <a:latin typeface="Times New Roman"/>
                <a:cs typeface="Segoe UI"/>
              </a:rPr>
              <a:t>12. Our policy with respect to the use, collection, retention, and disclosure of all student records is governed by applicable privacy legislation.</a:t>
            </a:r>
            <a:r>
              <a:rPr lang="en-US" sz="1100" dirty="0">
                <a:latin typeface="Times New Roman"/>
                <a:cs typeface="Segoe UI"/>
              </a:rPr>
              <a:t> </a:t>
            </a:r>
          </a:p>
          <a:p>
            <a:r>
              <a:rPr lang="en-US" sz="1100" dirty="0">
                <a:solidFill>
                  <a:srgbClr val="575757"/>
                </a:solidFill>
                <a:latin typeface="Times New Roman"/>
                <a:cs typeface="Segoe UI"/>
              </a:rPr>
              <a:t>13. We make every attempt to periodically update our Privacy Policy such that it is in compliance with governing privacy legislation in Ontario, Canada, and is in general conformity with best practices. </a:t>
            </a:r>
            <a:r>
              <a:rPr lang="en-US" sz="1100" dirty="0">
                <a:latin typeface="Times New Roman"/>
                <a:cs typeface="Segoe UI"/>
              </a:rPr>
              <a:t> </a:t>
            </a:r>
          </a:p>
          <a:p>
            <a:r>
              <a:rPr lang="en-US" sz="1100" dirty="0">
                <a:solidFill>
                  <a:srgbClr val="575757"/>
                </a:solidFill>
                <a:latin typeface="Times New Roman"/>
                <a:cs typeface="Segoe UI"/>
              </a:rPr>
              <a:t>14. Should you have a question or concern about our Privacy Policy or our practices in this regard, please contact Alan Wolfish Q.C., Chief Privacy Officer, at:</a:t>
            </a:r>
            <a:r>
              <a:rPr lang="en-US" sz="1100" dirty="0">
                <a:latin typeface="Times New Roman"/>
                <a:cs typeface="Segoe UI"/>
              </a:rPr>
              <a:t> </a:t>
            </a:r>
          </a:p>
          <a:p>
            <a:r>
              <a:rPr lang="en-US" sz="1100" u="sng" dirty="0" err="1">
                <a:solidFill>
                  <a:srgbClr val="283878"/>
                </a:solidFill>
                <a:latin typeface="Times New Roman"/>
                <a:cs typeface="Segoe UI"/>
              </a:rPr>
              <a:t>a</a:t>
            </a:r>
            <a:r>
              <a:rPr lang="en-US" sz="1100" dirty="0" err="1">
                <a:solidFill>
                  <a:srgbClr val="283878"/>
                </a:solidFill>
                <a:latin typeface="Times New Roman"/>
                <a:cs typeface="Segoe UI"/>
                <a:hlinkClick r:id="rId3"/>
              </a:rPr>
              <a:t>wolfish@CareerPathIntelligence.com</a:t>
            </a:r>
            <a:r>
              <a:rPr lang="en-US" sz="1100" dirty="0">
                <a:latin typeface="Times New Roman"/>
                <a:cs typeface="Segoe UI"/>
              </a:rPr>
              <a:t> </a:t>
            </a:r>
          </a:p>
          <a:p>
            <a:r>
              <a:rPr lang="en-US" sz="1100" u="sng" dirty="0">
                <a:solidFill>
                  <a:srgbClr val="575757"/>
                </a:solidFill>
                <a:latin typeface="Times New Roman"/>
                <a:cs typeface="Segoe UI"/>
              </a:rPr>
              <a:t>(last updated April 22, 2020)</a:t>
            </a:r>
            <a:r>
              <a:rPr lang="en-US" sz="1100" dirty="0">
                <a:latin typeface="Times New Roman"/>
                <a:cs typeface="Segoe UI"/>
              </a:rPr>
              <a:t> </a:t>
            </a:r>
          </a:p>
        </p:txBody>
      </p:sp>
    </p:spTree>
    <p:extLst>
      <p:ext uri="{BB962C8B-B14F-4D97-AF65-F5344CB8AC3E}">
        <p14:creationId xmlns:p14="http://schemas.microsoft.com/office/powerpoint/2010/main" val="372430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6C649390-474E-46BD-ACCE-BE96C320D5AA}"/>
              </a:ext>
            </a:extLst>
          </p:cNvPr>
          <p:cNvSpPr/>
          <p:nvPr/>
        </p:nvSpPr>
        <p:spPr>
          <a:xfrm>
            <a:off x="0" y="11718"/>
            <a:ext cx="12192000" cy="949824"/>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897A4A77-B76B-41ED-A925-8646F047A001}"/>
              </a:ext>
            </a:extLst>
          </p:cNvPr>
          <p:cNvSpPr/>
          <p:nvPr/>
        </p:nvSpPr>
        <p:spPr>
          <a:xfrm>
            <a:off x="2214934" y="438327"/>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Our mission</a:t>
            </a:r>
          </a:p>
        </p:txBody>
      </p:sp>
      <p:sp>
        <p:nvSpPr>
          <p:cNvPr id="15" name="Rectangle: Rounded Corners 14">
            <a:extLst>
              <a:ext uri="{FF2B5EF4-FFF2-40B4-BE49-F238E27FC236}">
                <a16:creationId xmlns:a16="http://schemas.microsoft.com/office/drawing/2014/main" id="{329CA829-7E5E-4724-99D6-B13890AA7DFA}"/>
              </a:ext>
            </a:extLst>
          </p:cNvPr>
          <p:cNvSpPr/>
          <p:nvPr/>
        </p:nvSpPr>
        <p:spPr>
          <a:xfrm>
            <a:off x="3891895" y="447385"/>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Our programs</a:t>
            </a:r>
          </a:p>
        </p:txBody>
      </p:sp>
      <p:sp>
        <p:nvSpPr>
          <p:cNvPr id="17" name="Rectangle: Rounded Corners 16">
            <a:extLst>
              <a:ext uri="{FF2B5EF4-FFF2-40B4-BE49-F238E27FC236}">
                <a16:creationId xmlns:a16="http://schemas.microsoft.com/office/drawing/2014/main" id="{13CFE6A0-1DE1-4A68-8752-445786B90EAB}"/>
              </a:ext>
            </a:extLst>
          </p:cNvPr>
          <p:cNvSpPr/>
          <p:nvPr/>
        </p:nvSpPr>
        <p:spPr>
          <a:xfrm>
            <a:off x="7120369" y="438328"/>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Get Involved</a:t>
            </a:r>
          </a:p>
        </p:txBody>
      </p:sp>
      <p:sp>
        <p:nvSpPr>
          <p:cNvPr id="18" name="Rectangle: Rounded Corners 17">
            <a:extLst>
              <a:ext uri="{FF2B5EF4-FFF2-40B4-BE49-F238E27FC236}">
                <a16:creationId xmlns:a16="http://schemas.microsoft.com/office/drawing/2014/main" id="{EBC6612D-517C-470D-9E48-65659C1F79C9}"/>
              </a:ext>
            </a:extLst>
          </p:cNvPr>
          <p:cNvSpPr/>
          <p:nvPr/>
        </p:nvSpPr>
        <p:spPr>
          <a:xfrm>
            <a:off x="8893022" y="447385"/>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+info</a:t>
            </a:r>
          </a:p>
        </p:txBody>
      </p:sp>
      <p:sp>
        <p:nvSpPr>
          <p:cNvPr id="11" name="Rectangle: Rounded Corners 10">
            <a:extLst>
              <a:ext uri="{FF2B5EF4-FFF2-40B4-BE49-F238E27FC236}">
                <a16:creationId xmlns:a16="http://schemas.microsoft.com/office/drawing/2014/main" id="{7A91783C-5C10-4257-86E2-09BB1DF567DF}"/>
              </a:ext>
            </a:extLst>
          </p:cNvPr>
          <p:cNvSpPr/>
          <p:nvPr/>
        </p:nvSpPr>
        <p:spPr>
          <a:xfrm>
            <a:off x="9658438" y="879116"/>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About Us</a:t>
            </a:r>
          </a:p>
        </p:txBody>
      </p:sp>
      <p:sp>
        <p:nvSpPr>
          <p:cNvPr id="13" name="Rectangle: Rounded Corners 12">
            <a:extLst>
              <a:ext uri="{FF2B5EF4-FFF2-40B4-BE49-F238E27FC236}">
                <a16:creationId xmlns:a16="http://schemas.microsoft.com/office/drawing/2014/main" id="{AFD85433-0CE0-4A63-9EF3-C58F0F2B3287}"/>
              </a:ext>
            </a:extLst>
          </p:cNvPr>
          <p:cNvSpPr/>
          <p:nvPr/>
        </p:nvSpPr>
        <p:spPr>
          <a:xfrm>
            <a:off x="9650436" y="1399622"/>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Privacy Policy</a:t>
            </a:r>
          </a:p>
        </p:txBody>
      </p:sp>
      <p:sp>
        <p:nvSpPr>
          <p:cNvPr id="19" name="Rectangle: Rounded Corners 18">
            <a:extLst>
              <a:ext uri="{FF2B5EF4-FFF2-40B4-BE49-F238E27FC236}">
                <a16:creationId xmlns:a16="http://schemas.microsoft.com/office/drawing/2014/main" id="{D1E9577A-E6CC-4336-9D7D-168A06FA2BAF}"/>
              </a:ext>
            </a:extLst>
          </p:cNvPr>
          <p:cNvSpPr/>
          <p:nvPr/>
        </p:nvSpPr>
        <p:spPr>
          <a:xfrm>
            <a:off x="9636030" y="1920128"/>
            <a:ext cx="1486017" cy="502439"/>
          </a:xfrm>
          <a:prstGeom prst="roundRect">
            <a:avLst/>
          </a:prstGeom>
          <a:solidFill>
            <a:schemeClr val="accent2"/>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Terms of Use</a:t>
            </a:r>
          </a:p>
        </p:txBody>
      </p:sp>
      <p:sp>
        <p:nvSpPr>
          <p:cNvPr id="20" name="Rectangle: Rounded Corners 19">
            <a:extLst>
              <a:ext uri="{FF2B5EF4-FFF2-40B4-BE49-F238E27FC236}">
                <a16:creationId xmlns:a16="http://schemas.microsoft.com/office/drawing/2014/main" id="{FB5293A3-F1B9-4707-AFBF-6600B3DCFF45}"/>
              </a:ext>
            </a:extLst>
          </p:cNvPr>
          <p:cNvSpPr/>
          <p:nvPr/>
        </p:nvSpPr>
        <p:spPr>
          <a:xfrm>
            <a:off x="9636029" y="2440634"/>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Contact</a:t>
            </a:r>
          </a:p>
        </p:txBody>
      </p:sp>
      <p:sp>
        <p:nvSpPr>
          <p:cNvPr id="2" name="TextBox 1">
            <a:extLst>
              <a:ext uri="{FF2B5EF4-FFF2-40B4-BE49-F238E27FC236}">
                <a16:creationId xmlns:a16="http://schemas.microsoft.com/office/drawing/2014/main" id="{5106BF31-3709-4DFE-8C7E-EB1FE49E602A}"/>
              </a:ext>
            </a:extLst>
          </p:cNvPr>
          <p:cNvSpPr txBox="1"/>
          <p:nvPr/>
        </p:nvSpPr>
        <p:spPr>
          <a:xfrm>
            <a:off x="1445491" y="945189"/>
            <a:ext cx="7607684" cy="858696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b="1">
                <a:solidFill>
                  <a:srgbClr val="575757"/>
                </a:solidFill>
                <a:latin typeface="Quicksand"/>
              </a:rPr>
              <a:t>The content of this website is general in nature and for information purposes only. </a:t>
            </a:r>
            <a:r>
              <a:rPr lang="en-US" sz="1200" b="1">
                <a:solidFill>
                  <a:srgbClr val="575757"/>
                </a:solidFill>
                <a:latin typeface="Quicksand"/>
                <a:hlinkClick r:id="rId2"/>
              </a:rPr>
              <a:t>CareerPathIntelligence.com</a:t>
            </a:r>
            <a:r>
              <a:rPr lang="en-US" sz="1200" b="1">
                <a:solidFill>
                  <a:srgbClr val="575757"/>
                </a:solidFill>
                <a:latin typeface="Quicksand"/>
              </a:rPr>
              <a:t>™ neither intends to provide nor actually provides financial, investment, funding, insurance, legal, accounting or tax advice of any nature.</a:t>
            </a:r>
            <a:r>
              <a:rPr lang="en-US" sz="1200">
                <a:solidFill>
                  <a:srgbClr val="575757"/>
                </a:solidFill>
                <a:latin typeface="Quicksand"/>
              </a:rPr>
              <a:t> Rather, we are dedicated to providing Virtual and In-Person "Town Hall" presentations relating to career guidance, demographic research, "re-skilling" and skills-training research, Business-to-Business (B2B) and Business-to-Consumer (B2C) research and guidance. </a:t>
            </a:r>
          </a:p>
          <a:p>
            <a:endParaRPr lang="en-US" sz="1200">
              <a:solidFill>
                <a:srgbClr val="575757"/>
              </a:solidFill>
              <a:latin typeface="Quicksand"/>
            </a:endParaRPr>
          </a:p>
          <a:p>
            <a:r>
              <a:rPr lang="en-US" sz="1200">
                <a:solidFill>
                  <a:srgbClr val="575757"/>
                </a:solidFill>
                <a:latin typeface="Quicksand"/>
              </a:rPr>
              <a:t>These terms of use constitute the agreement between you and </a:t>
            </a:r>
            <a:r>
              <a:rPr lang="en-US" sz="1200" b="1">
                <a:solidFill>
                  <a:srgbClr val="575757"/>
                </a:solidFill>
                <a:latin typeface="Quicksand"/>
                <a:hlinkClick r:id="rId2"/>
              </a:rPr>
              <a:t>CareerPathIntelligence.com</a:t>
            </a:r>
            <a:r>
              <a:rPr lang="en-US" sz="1200" b="1">
                <a:solidFill>
                  <a:srgbClr val="575757"/>
                </a:solidFill>
                <a:latin typeface="Quicksand"/>
              </a:rPr>
              <a:t>™ </a:t>
            </a:r>
            <a:r>
              <a:rPr lang="en-US" sz="1200">
                <a:solidFill>
                  <a:srgbClr val="575757"/>
                </a:solidFill>
                <a:latin typeface="Quicksand"/>
              </a:rPr>
              <a:t>("Agreement") and governs your use of the  </a:t>
            </a:r>
            <a:r>
              <a:rPr lang="en-US" sz="1200" b="1">
                <a:solidFill>
                  <a:srgbClr val="575757"/>
                </a:solidFill>
                <a:latin typeface="Quicksand"/>
                <a:hlinkClick r:id="rId2"/>
              </a:rPr>
              <a:t>CareerPathIntelligence.com</a:t>
            </a:r>
            <a:r>
              <a:rPr lang="en-US" sz="1200" b="1">
                <a:solidFill>
                  <a:srgbClr val="575757"/>
                </a:solidFill>
                <a:latin typeface="Quicksand"/>
              </a:rPr>
              <a:t>™ </a:t>
            </a:r>
            <a:r>
              <a:rPr lang="en-US" sz="1200">
                <a:solidFill>
                  <a:srgbClr val="575757"/>
                </a:solidFill>
                <a:latin typeface="Quicksand"/>
              </a:rPr>
              <a:t>website ("Website") and its content ("Content"). </a:t>
            </a:r>
          </a:p>
          <a:p>
            <a:endParaRPr lang="en-US" sz="1200">
              <a:solidFill>
                <a:srgbClr val="575757"/>
              </a:solidFill>
              <a:latin typeface="Quicksand"/>
            </a:endParaRPr>
          </a:p>
          <a:p>
            <a:r>
              <a:rPr lang="en-US" sz="1200">
                <a:solidFill>
                  <a:srgbClr val="575757"/>
                </a:solidFill>
                <a:latin typeface="Quicksand"/>
              </a:rPr>
              <a:t>Each time you use the Website, you signify your acceptance of this Agreement and any person you purport to represent. If you do not agree to be bound by this Agreement,  do not access or use the Website or Content.  </a:t>
            </a:r>
          </a:p>
          <a:p>
            <a:endParaRPr lang="en-US" sz="1200">
              <a:solidFill>
                <a:srgbClr val="575757"/>
              </a:solidFill>
              <a:latin typeface="Quicksand"/>
            </a:endParaRPr>
          </a:p>
          <a:p>
            <a:r>
              <a:rPr lang="en-US" sz="1200">
                <a:solidFill>
                  <a:srgbClr val="575757"/>
                </a:solidFill>
                <a:latin typeface="Quicksand"/>
              </a:rPr>
              <a:t>No advisory, fiduciary or other relationship is created by this Agreement or your use of the Website or the Content or your communication with </a:t>
            </a:r>
            <a:r>
              <a:rPr lang="en-US" sz="1200" b="1">
                <a:solidFill>
                  <a:srgbClr val="575757"/>
                </a:solidFill>
                <a:latin typeface="Quicksand"/>
                <a:hlinkClick r:id="rId2"/>
              </a:rPr>
              <a:t>CareerPathIntelligence.com</a:t>
            </a:r>
            <a:r>
              <a:rPr lang="en-US" sz="1200" b="1">
                <a:solidFill>
                  <a:srgbClr val="575757"/>
                </a:solidFill>
                <a:latin typeface="Quicksand"/>
              </a:rPr>
              <a:t>™</a:t>
            </a:r>
            <a:r>
              <a:rPr lang="en-US" sz="1200">
                <a:solidFill>
                  <a:srgbClr val="575757"/>
                </a:solidFill>
                <a:latin typeface="Quicksand"/>
              </a:rPr>
              <a:t> by email or through the Website. The Website and its Content are for general informational purposes only.  They do not form any part of our advisory services. We would be pleased to speak with organizations interested in purchasing our fee-based consulting services. Confidential inquiries may be made through our portal, below. You should seek an appropriate, qualified professional before acting or omitting to act based upon the Content. </a:t>
            </a:r>
          </a:p>
          <a:p>
            <a:endParaRPr lang="en-US" sz="1200">
              <a:solidFill>
                <a:srgbClr val="575757"/>
              </a:solidFill>
              <a:latin typeface="Quicksand"/>
            </a:endParaRPr>
          </a:p>
          <a:p>
            <a:r>
              <a:rPr lang="en-US" sz="1200">
                <a:solidFill>
                  <a:srgbClr val="575757"/>
                </a:solidFill>
                <a:latin typeface="Quicksand"/>
              </a:rPr>
              <a:t>The transmission of data or information over the internet or other forms of networks may not be secure, and is subject to possible loss, interception or alteration while in transit.  </a:t>
            </a:r>
            <a:r>
              <a:rPr lang="en-US" sz="1200" b="1">
                <a:solidFill>
                  <a:srgbClr val="575757"/>
                </a:solidFill>
                <a:latin typeface="Quicksand"/>
                <a:hlinkClick r:id="rId2"/>
              </a:rPr>
              <a:t>CareerPathIntelligence.com</a:t>
            </a:r>
            <a:r>
              <a:rPr lang="en-US" sz="1200" b="1">
                <a:solidFill>
                  <a:srgbClr val="575757"/>
                </a:solidFill>
                <a:latin typeface="Quicksand"/>
              </a:rPr>
              <a:t>™</a:t>
            </a:r>
            <a:r>
              <a:rPr lang="en-US" sz="1200">
                <a:solidFill>
                  <a:srgbClr val="575757"/>
                </a:solidFill>
                <a:latin typeface="Quicksand"/>
              </a:rPr>
              <a:t> cannot guarantee the security of any communication to or from the Website.  </a:t>
            </a:r>
            <a:r>
              <a:rPr lang="en-US" sz="1200" b="1">
                <a:solidFill>
                  <a:srgbClr val="575757"/>
                </a:solidFill>
                <a:latin typeface="Quicksand"/>
                <a:hlinkClick r:id="rId2"/>
              </a:rPr>
              <a:t>CareerPathIntelligence.com</a:t>
            </a:r>
            <a:r>
              <a:rPr lang="en-US" sz="1200" b="1">
                <a:solidFill>
                  <a:srgbClr val="575757"/>
                </a:solidFill>
                <a:latin typeface="Quicksand"/>
              </a:rPr>
              <a:t>™</a:t>
            </a:r>
            <a:r>
              <a:rPr lang="en-US" sz="1200">
                <a:solidFill>
                  <a:srgbClr val="575757"/>
                </a:solidFill>
                <a:latin typeface="Quicksand"/>
              </a:rPr>
              <a:t> does not assume any liability for any damage you may experience or costs you may incur as a result of any electronic transmissions over the internet, other forms of networks or otherwise while using the Website. </a:t>
            </a:r>
          </a:p>
          <a:p>
            <a:endParaRPr lang="en-US" sz="1200">
              <a:solidFill>
                <a:srgbClr val="575757"/>
              </a:solidFill>
              <a:latin typeface="Quicksand"/>
            </a:endParaRPr>
          </a:p>
          <a:p>
            <a:r>
              <a:rPr lang="en-US" sz="1200">
                <a:solidFill>
                  <a:srgbClr val="575757"/>
                </a:solidFill>
                <a:latin typeface="Quicksand"/>
              </a:rPr>
              <a:t>The Website may be used only by persons who are at least 19 years of age (or who are otherwise age of majority in each respective jurisdiction) and who can form legally binding contracts under applicable law.  The Website may not be used by persons in jurisdictions where access to or use of the Website or any part of it may be illegal or prohibited.</a:t>
            </a:r>
          </a:p>
          <a:p>
            <a:endParaRPr lang="en-US" sz="1200">
              <a:solidFill>
                <a:srgbClr val="575757"/>
              </a:solidFill>
              <a:latin typeface="Quicksand"/>
            </a:endParaRPr>
          </a:p>
          <a:p>
            <a:r>
              <a:rPr lang="en-US" sz="1200">
                <a:solidFill>
                  <a:srgbClr val="575757"/>
                </a:solidFill>
                <a:latin typeface="Quicksand"/>
              </a:rPr>
              <a:t>The Website and the Content are provided "as is" without warranty  or condition of any kind.  Use of the Website or the Content is at your own risk.   </a:t>
            </a:r>
            <a:r>
              <a:rPr lang="en-US" sz="1200" b="1">
                <a:solidFill>
                  <a:srgbClr val="575757"/>
                </a:solidFill>
                <a:latin typeface="Quicksand"/>
                <a:hlinkClick r:id="rId2"/>
              </a:rPr>
              <a:t>CareerPathIntelligence.com</a:t>
            </a:r>
            <a:r>
              <a:rPr lang="en-US" sz="1200" b="1">
                <a:solidFill>
                  <a:srgbClr val="575757"/>
                </a:solidFill>
                <a:latin typeface="Quicksand"/>
              </a:rPr>
              <a:t>™</a:t>
            </a:r>
            <a:r>
              <a:rPr lang="en-US" sz="1200">
                <a:solidFill>
                  <a:srgbClr val="575757"/>
                </a:solidFill>
                <a:latin typeface="Quicksand"/>
              </a:rPr>
              <a:t> does not make any representations, warranties, or conditions about the quality, accuracy, reliability, completeness, currency or timeliness of the Website or the Content. </a:t>
            </a:r>
          </a:p>
          <a:p>
            <a:endParaRPr lang="en-US" sz="1200">
              <a:solidFill>
                <a:srgbClr val="575757"/>
              </a:solidFill>
              <a:latin typeface="Quicksand"/>
            </a:endParaRPr>
          </a:p>
          <a:p>
            <a:r>
              <a:rPr lang="en-US" sz="1200" b="1">
                <a:solidFill>
                  <a:srgbClr val="575757"/>
                </a:solidFill>
                <a:latin typeface="Quicksand"/>
                <a:hlinkClick r:id="rId2"/>
              </a:rPr>
              <a:t>CareerPathIntelligence.com</a:t>
            </a:r>
            <a:r>
              <a:rPr lang="en-US" sz="1200" b="1">
                <a:solidFill>
                  <a:srgbClr val="575757"/>
                </a:solidFill>
                <a:latin typeface="Quicksand"/>
              </a:rPr>
              <a:t>™</a:t>
            </a:r>
            <a:r>
              <a:rPr lang="en-US" sz="1200">
                <a:solidFill>
                  <a:srgbClr val="575757"/>
                </a:solidFill>
                <a:latin typeface="Quicksand"/>
              </a:rPr>
              <a:t> does not assume any responsibility for any errors, omissions, or inaccuracies in the Website or the Content.  </a:t>
            </a:r>
          </a:p>
          <a:p>
            <a:endParaRPr lang="en-US" sz="1200">
              <a:solidFill>
                <a:srgbClr val="575757"/>
              </a:solidFill>
              <a:latin typeface="Quicksand"/>
            </a:endParaRPr>
          </a:p>
          <a:p>
            <a:r>
              <a:rPr lang="en-US" sz="1200">
                <a:solidFill>
                  <a:srgbClr val="575757"/>
                </a:solidFill>
                <a:latin typeface="Quicksand"/>
              </a:rPr>
              <a:t>To the fullest extent permitted by law, </a:t>
            </a:r>
            <a:r>
              <a:rPr lang="en-US" sz="1200" b="1">
                <a:solidFill>
                  <a:srgbClr val="575757"/>
                </a:solidFill>
                <a:latin typeface="Quicksand"/>
                <a:hlinkClick r:id="rId2"/>
              </a:rPr>
              <a:t>CareerPathIntelligence.com</a:t>
            </a:r>
            <a:r>
              <a:rPr lang="en-US" sz="1200" b="1">
                <a:solidFill>
                  <a:srgbClr val="575757"/>
                </a:solidFill>
                <a:latin typeface="Quicksand"/>
              </a:rPr>
              <a:t>™</a:t>
            </a:r>
            <a:r>
              <a:rPr lang="en-US" sz="1200">
                <a:solidFill>
                  <a:srgbClr val="575757"/>
                </a:solidFill>
                <a:latin typeface="Quicksand"/>
              </a:rPr>
              <a:t>  disclaims all warranties, representations, and conditions of any kind with respect to the Website and the Content whether express, implied, or collateral. </a:t>
            </a:r>
          </a:p>
          <a:p>
            <a:endParaRPr lang="en-US" sz="1200">
              <a:solidFill>
                <a:srgbClr val="575757"/>
              </a:solidFill>
              <a:latin typeface="Quicksand"/>
            </a:endParaRPr>
          </a:p>
          <a:p>
            <a:r>
              <a:rPr lang="en-US" sz="1200">
                <a:solidFill>
                  <a:srgbClr val="575757"/>
                </a:solidFill>
                <a:latin typeface="Quicksand"/>
              </a:rPr>
              <a:t>To the fullest extent permitted by law, you release </a:t>
            </a:r>
            <a:r>
              <a:rPr lang="en-US" sz="1200" b="1">
                <a:solidFill>
                  <a:srgbClr val="575757"/>
                </a:solidFill>
                <a:latin typeface="Quicksand"/>
                <a:hlinkClick r:id="rId2"/>
              </a:rPr>
              <a:t>CareerPathIntelligence.com</a:t>
            </a:r>
            <a:r>
              <a:rPr lang="en-US" sz="1200" b="1">
                <a:solidFill>
                  <a:srgbClr val="575757"/>
                </a:solidFill>
                <a:latin typeface="Quicksand"/>
              </a:rPr>
              <a:t>™</a:t>
            </a:r>
            <a:r>
              <a:rPr lang="en-US" sz="1200">
                <a:solidFill>
                  <a:srgbClr val="575757"/>
                </a:solidFill>
                <a:latin typeface="Quicksand"/>
              </a:rPr>
              <a:t> from, and in no event shall </a:t>
            </a:r>
            <a:r>
              <a:rPr lang="en-US" sz="1200" b="1">
                <a:solidFill>
                  <a:srgbClr val="575757"/>
                </a:solidFill>
                <a:latin typeface="Quicksand"/>
                <a:hlinkClick r:id="rId2"/>
              </a:rPr>
              <a:t>CareerPathIntelligence.com</a:t>
            </a:r>
            <a:r>
              <a:rPr lang="en-US" sz="1200" b="1">
                <a:solidFill>
                  <a:srgbClr val="575757"/>
                </a:solidFill>
                <a:latin typeface="Quicksand"/>
              </a:rPr>
              <a:t>™</a:t>
            </a:r>
            <a:r>
              <a:rPr lang="en-US" sz="1200">
                <a:solidFill>
                  <a:srgbClr val="575757"/>
                </a:solidFill>
                <a:latin typeface="Quicksand"/>
              </a:rPr>
              <a:t> be liable to you or any other person or entity for any and all liabilities and damages whatsoever or arising from your use of the Website, the Content, or otherwise relating to this Agreement, and you acknowledge  that your sole remedy for any claim, loss, damage, costs, or expenses is to cease using the Website and the Content.  </a:t>
            </a:r>
          </a:p>
          <a:p>
            <a:endParaRPr lang="en-US" sz="1200">
              <a:solidFill>
                <a:srgbClr val="575757"/>
              </a:solidFill>
              <a:latin typeface="Quicksand"/>
            </a:endParaRPr>
          </a:p>
          <a:p>
            <a:r>
              <a:rPr lang="en-US" sz="1200" u="sng">
                <a:solidFill>
                  <a:srgbClr val="575757"/>
                </a:solidFill>
                <a:latin typeface="Quicksand"/>
              </a:rPr>
              <a:t>(last updated April 22, 2020)"</a:t>
            </a:r>
          </a:p>
        </p:txBody>
      </p:sp>
    </p:spTree>
    <p:extLst>
      <p:ext uri="{BB962C8B-B14F-4D97-AF65-F5344CB8AC3E}">
        <p14:creationId xmlns:p14="http://schemas.microsoft.com/office/powerpoint/2010/main" val="34090088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BABC64-0721-4621-9AE7-9C17B9B40A71}"/>
              </a:ext>
            </a:extLst>
          </p:cNvPr>
          <p:cNvSpPr/>
          <p:nvPr/>
        </p:nvSpPr>
        <p:spPr>
          <a:xfrm>
            <a:off x="0" y="11718"/>
            <a:ext cx="12192000" cy="949824"/>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897A4A77-B76B-41ED-A925-8646F047A001}"/>
              </a:ext>
            </a:extLst>
          </p:cNvPr>
          <p:cNvSpPr/>
          <p:nvPr/>
        </p:nvSpPr>
        <p:spPr>
          <a:xfrm>
            <a:off x="2214934" y="438327"/>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Our mission</a:t>
            </a:r>
          </a:p>
        </p:txBody>
      </p:sp>
      <p:sp>
        <p:nvSpPr>
          <p:cNvPr id="15" name="Rectangle: Rounded Corners 14">
            <a:extLst>
              <a:ext uri="{FF2B5EF4-FFF2-40B4-BE49-F238E27FC236}">
                <a16:creationId xmlns:a16="http://schemas.microsoft.com/office/drawing/2014/main" id="{329CA829-7E5E-4724-99D6-B13890AA7DFA}"/>
              </a:ext>
            </a:extLst>
          </p:cNvPr>
          <p:cNvSpPr/>
          <p:nvPr/>
        </p:nvSpPr>
        <p:spPr>
          <a:xfrm>
            <a:off x="3891895" y="447385"/>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Our programs</a:t>
            </a:r>
          </a:p>
        </p:txBody>
      </p:sp>
      <p:sp>
        <p:nvSpPr>
          <p:cNvPr id="17" name="Rectangle: Rounded Corners 16">
            <a:extLst>
              <a:ext uri="{FF2B5EF4-FFF2-40B4-BE49-F238E27FC236}">
                <a16:creationId xmlns:a16="http://schemas.microsoft.com/office/drawing/2014/main" id="{13CFE6A0-1DE1-4A68-8752-445786B90EAB}"/>
              </a:ext>
            </a:extLst>
          </p:cNvPr>
          <p:cNvSpPr/>
          <p:nvPr/>
        </p:nvSpPr>
        <p:spPr>
          <a:xfrm>
            <a:off x="7120369" y="438328"/>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Get Involved</a:t>
            </a:r>
          </a:p>
        </p:txBody>
      </p:sp>
      <p:sp>
        <p:nvSpPr>
          <p:cNvPr id="18" name="Rectangle: Rounded Corners 17">
            <a:extLst>
              <a:ext uri="{FF2B5EF4-FFF2-40B4-BE49-F238E27FC236}">
                <a16:creationId xmlns:a16="http://schemas.microsoft.com/office/drawing/2014/main" id="{EBC6612D-517C-470D-9E48-65659C1F79C9}"/>
              </a:ext>
            </a:extLst>
          </p:cNvPr>
          <p:cNvSpPr/>
          <p:nvPr/>
        </p:nvSpPr>
        <p:spPr>
          <a:xfrm>
            <a:off x="8893022" y="447385"/>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+info</a:t>
            </a:r>
          </a:p>
        </p:txBody>
      </p:sp>
      <p:sp>
        <p:nvSpPr>
          <p:cNvPr id="11" name="Rectangle: Rounded Corners 10">
            <a:extLst>
              <a:ext uri="{FF2B5EF4-FFF2-40B4-BE49-F238E27FC236}">
                <a16:creationId xmlns:a16="http://schemas.microsoft.com/office/drawing/2014/main" id="{7A91783C-5C10-4257-86E2-09BB1DF567DF}"/>
              </a:ext>
            </a:extLst>
          </p:cNvPr>
          <p:cNvSpPr/>
          <p:nvPr/>
        </p:nvSpPr>
        <p:spPr>
          <a:xfrm>
            <a:off x="9658438" y="879116"/>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About Us</a:t>
            </a:r>
          </a:p>
        </p:txBody>
      </p:sp>
      <p:sp>
        <p:nvSpPr>
          <p:cNvPr id="13" name="Rectangle: Rounded Corners 12">
            <a:extLst>
              <a:ext uri="{FF2B5EF4-FFF2-40B4-BE49-F238E27FC236}">
                <a16:creationId xmlns:a16="http://schemas.microsoft.com/office/drawing/2014/main" id="{AFD85433-0CE0-4A63-9EF3-C58F0F2B3287}"/>
              </a:ext>
            </a:extLst>
          </p:cNvPr>
          <p:cNvSpPr/>
          <p:nvPr/>
        </p:nvSpPr>
        <p:spPr>
          <a:xfrm>
            <a:off x="9650436" y="1399622"/>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Privacy Policy</a:t>
            </a:r>
          </a:p>
        </p:txBody>
      </p:sp>
      <p:sp>
        <p:nvSpPr>
          <p:cNvPr id="19" name="Rectangle: Rounded Corners 18">
            <a:extLst>
              <a:ext uri="{FF2B5EF4-FFF2-40B4-BE49-F238E27FC236}">
                <a16:creationId xmlns:a16="http://schemas.microsoft.com/office/drawing/2014/main" id="{D1E9577A-E6CC-4336-9D7D-168A06FA2BAF}"/>
              </a:ext>
            </a:extLst>
          </p:cNvPr>
          <p:cNvSpPr/>
          <p:nvPr/>
        </p:nvSpPr>
        <p:spPr>
          <a:xfrm>
            <a:off x="9636030" y="1920128"/>
            <a:ext cx="1486017" cy="502439"/>
          </a:xfrm>
          <a:prstGeom prst="roundRect">
            <a:avLst/>
          </a:prstGeom>
          <a:solidFill>
            <a:schemeClr val="bg1"/>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Terms of Use</a:t>
            </a:r>
          </a:p>
        </p:txBody>
      </p:sp>
      <p:sp>
        <p:nvSpPr>
          <p:cNvPr id="20" name="Rectangle: Rounded Corners 19">
            <a:extLst>
              <a:ext uri="{FF2B5EF4-FFF2-40B4-BE49-F238E27FC236}">
                <a16:creationId xmlns:a16="http://schemas.microsoft.com/office/drawing/2014/main" id="{FB5293A3-F1B9-4707-AFBF-6600B3DCFF45}"/>
              </a:ext>
            </a:extLst>
          </p:cNvPr>
          <p:cNvSpPr/>
          <p:nvPr/>
        </p:nvSpPr>
        <p:spPr>
          <a:xfrm>
            <a:off x="9636029" y="2440634"/>
            <a:ext cx="1486017" cy="502439"/>
          </a:xfrm>
          <a:prstGeom prst="roundRect">
            <a:avLst/>
          </a:prstGeom>
          <a:solidFill>
            <a:schemeClr val="accent2"/>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a:t>Contact</a:t>
            </a:r>
          </a:p>
        </p:txBody>
      </p:sp>
      <p:sp>
        <p:nvSpPr>
          <p:cNvPr id="2" name="TextBox 1">
            <a:extLst>
              <a:ext uri="{FF2B5EF4-FFF2-40B4-BE49-F238E27FC236}">
                <a16:creationId xmlns:a16="http://schemas.microsoft.com/office/drawing/2014/main" id="{1C77EEC1-D893-4834-A465-50AE1C4AEBBD}"/>
              </a:ext>
            </a:extLst>
          </p:cNvPr>
          <p:cNvSpPr txBox="1"/>
          <p:nvPr/>
        </p:nvSpPr>
        <p:spPr>
          <a:xfrm>
            <a:off x="3046461" y="2369127"/>
            <a:ext cx="2743200"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Calibri"/>
              </a:rPr>
              <a:t>Alan Wolfish Q.C., </a:t>
            </a:r>
          </a:p>
          <a:p>
            <a:r>
              <a:rPr lang="en-US" dirty="0">
                <a:cs typeface="Calibri"/>
              </a:rPr>
              <a:t>Co-Founder</a:t>
            </a:r>
          </a:p>
          <a:p>
            <a:r>
              <a:rPr lang="en-US" dirty="0">
                <a:cs typeface="Calibri"/>
              </a:rPr>
              <a:t>Career Path Intelligence</a:t>
            </a:r>
          </a:p>
          <a:p>
            <a:r>
              <a:rPr lang="en-US" dirty="0">
                <a:cs typeface="Calibri"/>
              </a:rPr>
              <a:t>5700 Yonge Street</a:t>
            </a:r>
          </a:p>
          <a:p>
            <a:r>
              <a:rPr lang="en-US" dirty="0">
                <a:cs typeface="Calibri"/>
              </a:rPr>
              <a:t>Suite 200,</a:t>
            </a:r>
          </a:p>
          <a:p>
            <a:r>
              <a:rPr lang="en-US" dirty="0">
                <a:cs typeface="Calibri"/>
              </a:rPr>
              <a:t>North York, ON </a:t>
            </a:r>
          </a:p>
          <a:p>
            <a:r>
              <a:rPr lang="en-US" dirty="0">
                <a:cs typeface="Calibri"/>
              </a:rPr>
              <a:t>Canada M2M-4K2 </a:t>
            </a:r>
            <a:endParaRPr lang="en-US" sz="1200" dirty="0">
              <a:cs typeface="Calibri"/>
            </a:endParaRPr>
          </a:p>
          <a:p>
            <a:r>
              <a:rPr lang="en-US" dirty="0">
                <a:cs typeface="Calibri"/>
              </a:rPr>
              <a:t>e: </a:t>
            </a:r>
            <a:r>
              <a:rPr lang="en-US" dirty="0">
                <a:cs typeface="Calibri"/>
                <a:hlinkClick r:id="rId2"/>
              </a:rPr>
              <a:t>awolfish@CareerPathIntelligence.com</a:t>
            </a:r>
          </a:p>
        </p:txBody>
      </p:sp>
    </p:spTree>
    <p:extLst>
      <p:ext uri="{BB962C8B-B14F-4D97-AF65-F5344CB8AC3E}">
        <p14:creationId xmlns:p14="http://schemas.microsoft.com/office/powerpoint/2010/main" val="34292451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DD84063-B138-4625-806C-88672B08A316}"/>
              </a:ext>
            </a:extLst>
          </p:cNvPr>
          <p:cNvSpPr txBox="1"/>
          <p:nvPr/>
        </p:nvSpPr>
        <p:spPr>
          <a:xfrm>
            <a:off x="762001" y="803325"/>
            <a:ext cx="5314536" cy="1325563"/>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fontScale="40000" lnSpcReduction="20000"/>
          </a:bodyPr>
          <a:lstStyle/>
          <a:p>
            <a:pPr>
              <a:lnSpc>
                <a:spcPct val="90000"/>
              </a:lnSpc>
              <a:spcBef>
                <a:spcPct val="0"/>
              </a:spcBef>
              <a:spcAft>
                <a:spcPts val="600"/>
              </a:spcAft>
            </a:pPr>
            <a:r>
              <a:rPr lang="en-US" sz="4400" dirty="0">
                <a:latin typeface="+mj-lt"/>
                <a:ea typeface="+mj-ea"/>
                <a:cs typeface="+mj-cs"/>
              </a:rPr>
              <a:t>Link to here from slide 3 - </a:t>
            </a:r>
            <a:r>
              <a:rPr lang="en-US" sz="4400" dirty="0"/>
              <a:t>Town Hall 1 – Eleanor Fish</a:t>
            </a:r>
          </a:p>
          <a:p>
            <a:pPr>
              <a:lnSpc>
                <a:spcPct val="90000"/>
              </a:lnSpc>
              <a:spcBef>
                <a:spcPct val="0"/>
              </a:spcBef>
              <a:spcAft>
                <a:spcPts val="600"/>
              </a:spcAft>
            </a:pPr>
            <a:r>
              <a:rPr lang="en-US" sz="4400" dirty="0">
                <a:latin typeface="+mj-lt"/>
                <a:ea typeface="+mj-ea"/>
                <a:cs typeface="+mj-cs"/>
              </a:rPr>
              <a:t>(create standard for showing Bio of speakers)</a:t>
            </a:r>
          </a:p>
          <a:p>
            <a:pPr>
              <a:lnSpc>
                <a:spcPct val="90000"/>
              </a:lnSpc>
              <a:spcBef>
                <a:spcPct val="0"/>
              </a:spcBef>
              <a:spcAft>
                <a:spcPts val="600"/>
              </a:spcAft>
            </a:pPr>
            <a:endParaRPr lang="en-US" sz="4400" dirty="0">
              <a:latin typeface="+mj-lt"/>
              <a:ea typeface="+mj-ea"/>
              <a:cs typeface="+mj-cs"/>
            </a:endParaRPr>
          </a:p>
          <a:p>
            <a:pPr>
              <a:lnSpc>
                <a:spcPct val="90000"/>
              </a:lnSpc>
              <a:spcBef>
                <a:spcPct val="0"/>
              </a:spcBef>
              <a:spcAft>
                <a:spcPts val="600"/>
              </a:spcAft>
            </a:pPr>
            <a:r>
              <a:rPr lang="en-US" sz="4400" dirty="0">
                <a:latin typeface="+mj-lt"/>
                <a:ea typeface="+mj-ea"/>
                <a:cs typeface="+mj-cs"/>
              </a:rPr>
              <a:t>Bio – Eleanor Fish, Ph.D.</a:t>
            </a:r>
          </a:p>
        </p:txBody>
      </p:sp>
      <p:sp>
        <p:nvSpPr>
          <p:cNvPr id="3" name="TextBox 2">
            <a:extLst>
              <a:ext uri="{FF2B5EF4-FFF2-40B4-BE49-F238E27FC236}">
                <a16:creationId xmlns:a16="http://schemas.microsoft.com/office/drawing/2014/main" id="{54DFCC58-CC30-41B5-B1EF-D2838EF7288A}"/>
              </a:ext>
            </a:extLst>
          </p:cNvPr>
          <p:cNvSpPr txBox="1"/>
          <p:nvPr/>
        </p:nvSpPr>
        <p:spPr>
          <a:xfrm>
            <a:off x="762000" y="2279018"/>
            <a:ext cx="5314543" cy="3375920"/>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indent="-228600">
              <a:lnSpc>
                <a:spcPct val="90000"/>
              </a:lnSpc>
              <a:spcAft>
                <a:spcPts val="600"/>
              </a:spcAft>
              <a:buFont typeface="Arial" panose="020B0604020202020204" pitchFamily="34" charset="0"/>
              <a:buChar char="•"/>
            </a:pPr>
            <a:r>
              <a:rPr lang="en-US" sz="1100"/>
              <a:t>Eleanor N. Fish, Ph.D.</a:t>
            </a:r>
          </a:p>
          <a:p>
            <a:pPr indent="-228600">
              <a:lnSpc>
                <a:spcPct val="90000"/>
              </a:lnSpc>
              <a:spcAft>
                <a:spcPts val="600"/>
              </a:spcAft>
              <a:buFont typeface="Arial" panose="020B0604020202020204" pitchFamily="34" charset="0"/>
              <a:buChar char="•"/>
            </a:pPr>
            <a:r>
              <a:rPr lang="en-US" sz="1100"/>
              <a:t>Professor, Department of Immunology, University of Toronto.</a:t>
            </a:r>
          </a:p>
          <a:p>
            <a:pPr indent="-228600">
              <a:lnSpc>
                <a:spcPct val="90000"/>
              </a:lnSpc>
              <a:spcAft>
                <a:spcPts val="600"/>
              </a:spcAft>
              <a:buFont typeface="Arial" panose="020B0604020202020204" pitchFamily="34" charset="0"/>
              <a:buChar char="•"/>
            </a:pPr>
            <a:r>
              <a:rPr lang="en-US" sz="1100"/>
              <a:t>Associate Chair, International Initiatives &amp; Collaborations, University of Toronto.</a:t>
            </a:r>
          </a:p>
          <a:p>
            <a:pPr indent="-228600">
              <a:lnSpc>
                <a:spcPct val="90000"/>
              </a:lnSpc>
              <a:spcAft>
                <a:spcPts val="600"/>
              </a:spcAft>
              <a:buFont typeface="Arial" panose="020B0604020202020204" pitchFamily="34" charset="0"/>
              <a:buChar char="•"/>
            </a:pPr>
            <a:r>
              <a:rPr lang="en-US" sz="1100"/>
              <a:t>Emerita Scientist, Toronto General Hospital Research Institute, University Health Network.</a:t>
            </a:r>
          </a:p>
          <a:p>
            <a:pPr indent="-228600">
              <a:lnSpc>
                <a:spcPct val="90000"/>
              </a:lnSpc>
              <a:spcAft>
                <a:spcPts val="600"/>
              </a:spcAft>
              <a:buFont typeface="Arial" panose="020B0604020202020204" pitchFamily="34" charset="0"/>
              <a:buChar char="•"/>
            </a:pPr>
            <a:r>
              <a:rPr lang="en-US" sz="1100"/>
              <a:t>Dr. Fish received a B.Sc. from the University of Manchester, U.K., an M.Phil. from King’s College, University of London, U.K. and a Ph.D. from the Institute of Medical Sciences at the University of Toronto, Canada. Dr. Fish is a Fellow of the American Academy of Microbiologists and a Fellow of the African Academy of Sciences. Dr. Fish has received many international awards acknowledging her scientific achievements and has published more than 170 peer reviewed scientific papers in international journals. Dr. Fish studies the interactions of cytokines, specifically interferons and chemokines, with their receptors in normal and diseased tissues and cells. One focus of Dr. Fish’s research is the investigation of host-pathogen interactions at the cellular and molecular level, specifically in the context of viruses and interferons. Her research activities span basic science wet lab. research, to small animal models of disease and translating these findings</a:t>
            </a:r>
          </a:p>
          <a:p>
            <a:pPr indent="-228600">
              <a:lnSpc>
                <a:spcPct val="90000"/>
              </a:lnSpc>
              <a:spcAft>
                <a:spcPts val="600"/>
              </a:spcAft>
              <a:buFont typeface="Arial" panose="020B0604020202020204" pitchFamily="34" charset="0"/>
              <a:buChar char="•"/>
            </a:pPr>
            <a:r>
              <a:rPr lang="en-US" sz="1100"/>
              <a:t> to clinical utility.</a:t>
            </a:r>
          </a:p>
        </p:txBody>
      </p:sp>
      <p:sp>
        <p:nvSpPr>
          <p:cNvPr id="9" name="Freeform: Shape 8">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C9E6620D-50BF-FB47-AA21-DE59B07AD6FD}"/>
              </a:ext>
            </a:extLst>
          </p:cNvPr>
          <p:cNvPicPr/>
          <p:nvPr/>
        </p:nvPicPr>
        <p:blipFill rotWithShape="1">
          <a:blip r:embed="rId2">
            <a:extLst>
              <a:ext uri="{28A0092B-C50C-407E-A947-70E740481C1C}">
                <a14:useLocalDpi xmlns:a14="http://schemas.microsoft.com/office/drawing/2010/main" val="0"/>
              </a:ext>
            </a:extLst>
          </a:blip>
          <a:srcRect t="2507" r="-1" b="18256"/>
          <a:stretch/>
        </p:blipFill>
        <p:spPr bwMode="auto">
          <a:xfrm>
            <a:off x="6750141" y="-2"/>
            <a:ext cx="5441859" cy="5654940"/>
          </a:xfrm>
          <a:custGeom>
            <a:avLst/>
            <a:gdLst/>
            <a:ahLst/>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a:noFill/>
        </p:spPr>
      </p:pic>
    </p:spTree>
    <p:extLst>
      <p:ext uri="{BB962C8B-B14F-4D97-AF65-F5344CB8AC3E}">
        <p14:creationId xmlns:p14="http://schemas.microsoft.com/office/powerpoint/2010/main" val="3193597635"/>
      </p:ext>
    </p:extLst>
  </p:cSld>
  <p:clrMapOvr>
    <a:overrideClrMapping bg1="dk1" tx1="lt1" bg2="dk2" tx2="lt2" accent1="accent1" accent2="accent2" accent3="accent3" accent4="accent4" accent5="accent5" accent6="accent6" hlink="hlink" folHlink="folHlink"/>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VTI">
  <a:themeElements>
    <a:clrScheme name="Custom 8">
      <a:dk1>
        <a:sysClr val="windowText" lastClr="000000"/>
      </a:dk1>
      <a:lt1>
        <a:sysClr val="window" lastClr="FFFFFF"/>
      </a:lt1>
      <a:dk2>
        <a:srgbClr val="696464"/>
      </a:dk2>
      <a:lt2>
        <a:srgbClr val="E9E5DC"/>
      </a:lt2>
      <a:accent1>
        <a:srgbClr val="96A9A9"/>
      </a:accent1>
      <a:accent2>
        <a:srgbClr val="CB581F"/>
      </a:accent2>
      <a:accent3>
        <a:srgbClr val="A28E6A"/>
      </a:accent3>
      <a:accent4>
        <a:srgbClr val="956251"/>
      </a:accent4>
      <a:accent5>
        <a:srgbClr val="918485"/>
      </a:accent5>
      <a:accent6>
        <a:srgbClr val="855D5D"/>
      </a:accent6>
      <a:hlink>
        <a:srgbClr val="D0690C"/>
      </a:hlink>
      <a:folHlink>
        <a:srgbClr val="9696A0"/>
      </a:folHlink>
    </a:clrScheme>
    <a:fontScheme name="Savon">
      <a:majorFont>
        <a:latin typeface="Edwardian Script ITC"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embo"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VTI" id="{A72E8C35-66DD-49F8-AF66-813F19B983AE}" vid="{93CCBC76-B7A1-4C3D-93EA-5CE34C4670F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TotalTime>
  <Words>2818</Words>
  <Application>Microsoft Macintosh PowerPoint</Application>
  <PresentationFormat>Widescreen</PresentationFormat>
  <Paragraphs>198</Paragraphs>
  <Slides>11</Slides>
  <Notes>2</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11</vt:i4>
      </vt:variant>
    </vt:vector>
  </HeadingPairs>
  <TitlesOfParts>
    <vt:vector size="21" baseType="lpstr">
      <vt:lpstr>Arial</vt:lpstr>
      <vt:lpstr>Bembo</vt:lpstr>
      <vt:lpstr>Calibri</vt:lpstr>
      <vt:lpstr>Calibri Light</vt:lpstr>
      <vt:lpstr>Edwardian Script ITC</vt:lpstr>
      <vt:lpstr>Garamond</vt:lpstr>
      <vt:lpstr>Quicksand</vt:lpstr>
      <vt:lpstr>Times New Roman</vt:lpstr>
      <vt:lpstr>SavonVTI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Julius Di Filippo</dc:creator>
  <cp:lastModifiedBy>Julius Di Filippo</cp:lastModifiedBy>
  <cp:revision>14</cp:revision>
  <dcterms:created xsi:type="dcterms:W3CDTF">2020-04-28T17:44:20Z</dcterms:created>
  <dcterms:modified xsi:type="dcterms:W3CDTF">2020-04-28T20:30:13Z</dcterms:modified>
</cp:coreProperties>
</file>